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57" r:id="rId4"/>
    <p:sldId id="258" r:id="rId5"/>
    <p:sldId id="259" r:id="rId6"/>
    <p:sldId id="270" r:id="rId7"/>
    <p:sldId id="271" r:id="rId8"/>
    <p:sldId id="272" r:id="rId9"/>
    <p:sldId id="269" r:id="rId10"/>
    <p:sldId id="273" r:id="rId11"/>
    <p:sldId id="275" r:id="rId12"/>
    <p:sldId id="276" r:id="rId13"/>
    <p:sldId id="277" r:id="rId14"/>
    <p:sldId id="278" r:id="rId15"/>
    <p:sldId id="279" r:id="rId16"/>
    <p:sldId id="280" r:id="rId17"/>
    <p:sldId id="261" r:id="rId18"/>
    <p:sldId id="282" r:id="rId19"/>
    <p:sldId id="262" r:id="rId20"/>
    <p:sldId id="283" r:id="rId21"/>
    <p:sldId id="264" r:id="rId22"/>
    <p:sldId id="265" r:id="rId23"/>
  </p:sldIdLst>
  <p:sldSz cx="18288000" cy="10287000"/>
  <p:notesSz cx="6858000" cy="9144000"/>
  <p:embeddedFontLst>
    <p:embeddedFont>
      <p:font typeface="Agrandir Medium" panose="020B0604020202020204" charset="0"/>
      <p:regular r:id="rId24"/>
    </p:embeddedFont>
    <p:embeddedFont>
      <p:font typeface="Arimo Bold" panose="020B0604020202020204" charset="0"/>
      <p:regular r:id="rId25"/>
    </p:embeddedFont>
    <p:embeddedFont>
      <p:font typeface="Calibri" panose="020F0502020204030204" pitchFamily="34" charset="0"/>
      <p:regular r:id="rId26"/>
      <p:bold r:id="rId27"/>
      <p:italic r:id="rId28"/>
      <p:boldItalic r:id="rId29"/>
    </p:embeddedFont>
    <p:embeddedFont>
      <p:font typeface="Montserrat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35" autoAdjust="0"/>
    <p:restoredTop sz="94637" autoAdjust="0"/>
  </p:normalViewPr>
  <p:slideViewPr>
    <p:cSldViewPr>
      <p:cViewPr varScale="1">
        <p:scale>
          <a:sx n="49" d="100"/>
          <a:sy n="49" d="100"/>
        </p:scale>
        <p:origin x="77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JEKOON W.M.M.G.K.P it22575562" userId="5f031a4d-8313-4b03-9380-bb41118b632e" providerId="ADAL" clId="{04FF45E5-FBA6-4686-848B-ED2861A5ECCF}"/>
    <pc:docChg chg="undo custSel modSld">
      <pc:chgData name="WIJEKOON W.M.M.G.K.P it22575562" userId="5f031a4d-8313-4b03-9380-bb41118b632e" providerId="ADAL" clId="{04FF45E5-FBA6-4686-848B-ED2861A5ECCF}" dt="2023-05-22T15:03:20.098" v="324" actId="20577"/>
      <pc:docMkLst>
        <pc:docMk/>
      </pc:docMkLst>
      <pc:sldChg chg="modSp mod modAnim">
        <pc:chgData name="WIJEKOON W.M.M.G.K.P it22575562" userId="5f031a4d-8313-4b03-9380-bb41118b632e" providerId="ADAL" clId="{04FF45E5-FBA6-4686-848B-ED2861A5ECCF}" dt="2023-05-22T13:32:40.473" v="210" actId="1076"/>
        <pc:sldMkLst>
          <pc:docMk/>
          <pc:sldMk cId="0" sldId="257"/>
        </pc:sldMkLst>
        <pc:spChg chg="mod">
          <ac:chgData name="WIJEKOON W.M.M.G.K.P it22575562" userId="5f031a4d-8313-4b03-9380-bb41118b632e" providerId="ADAL" clId="{04FF45E5-FBA6-4686-848B-ED2861A5ECCF}" dt="2023-05-22T04:16:33.865" v="24" actId="255"/>
          <ac:spMkLst>
            <pc:docMk/>
            <pc:sldMk cId="0" sldId="257"/>
            <ac:spMk id="4" creationId="{00000000-0000-0000-0000-000000000000}"/>
          </ac:spMkLst>
        </pc:spChg>
        <pc:picChg chg="mod">
          <ac:chgData name="WIJEKOON W.M.M.G.K.P it22575562" userId="5f031a4d-8313-4b03-9380-bb41118b632e" providerId="ADAL" clId="{04FF45E5-FBA6-4686-848B-ED2861A5ECCF}" dt="2023-05-22T13:32:40.473" v="210" actId="1076"/>
          <ac:picMkLst>
            <pc:docMk/>
            <pc:sldMk cId="0" sldId="257"/>
            <ac:picMk id="3" creationId="{00000000-0000-0000-0000-000000000000}"/>
          </ac:picMkLst>
        </pc:picChg>
      </pc:sldChg>
      <pc:sldChg chg="modSp modAnim">
        <pc:chgData name="WIJEKOON W.M.M.G.K.P it22575562" userId="5f031a4d-8313-4b03-9380-bb41118b632e" providerId="ADAL" clId="{04FF45E5-FBA6-4686-848B-ED2861A5ECCF}" dt="2023-05-22T14:59:47.320" v="306" actId="20577"/>
        <pc:sldMkLst>
          <pc:docMk/>
          <pc:sldMk cId="0" sldId="258"/>
        </pc:sldMkLst>
        <pc:spChg chg="mod">
          <ac:chgData name="WIJEKOON W.M.M.G.K.P it22575562" userId="5f031a4d-8313-4b03-9380-bb41118b632e" providerId="ADAL" clId="{04FF45E5-FBA6-4686-848B-ED2861A5ECCF}" dt="2023-05-22T14:59:47.320" v="306" actId="20577"/>
          <ac:spMkLst>
            <pc:docMk/>
            <pc:sldMk cId="0" sldId="258"/>
            <ac:spMk id="17" creationId="{00000000-0000-0000-0000-000000000000}"/>
          </ac:spMkLst>
        </pc:spChg>
      </pc:sldChg>
      <pc:sldChg chg="modSp mod modAnim">
        <pc:chgData name="WIJEKOON W.M.M.G.K.P it22575562" userId="5f031a4d-8313-4b03-9380-bb41118b632e" providerId="ADAL" clId="{04FF45E5-FBA6-4686-848B-ED2861A5ECCF}" dt="2023-05-22T13:31:09.920" v="209" actId="20577"/>
        <pc:sldMkLst>
          <pc:docMk/>
          <pc:sldMk cId="0" sldId="259"/>
        </pc:sldMkLst>
        <pc:spChg chg="mod">
          <ac:chgData name="WIJEKOON W.M.M.G.K.P it22575562" userId="5f031a4d-8313-4b03-9380-bb41118b632e" providerId="ADAL" clId="{04FF45E5-FBA6-4686-848B-ED2861A5ECCF}" dt="2023-05-22T13:31:09.920" v="209" actId="20577"/>
          <ac:spMkLst>
            <pc:docMk/>
            <pc:sldMk cId="0" sldId="259"/>
            <ac:spMk id="30" creationId="{F18E3E27-5B3C-4EBC-8C58-6A0AA53157E6}"/>
          </ac:spMkLst>
        </pc:spChg>
      </pc:sldChg>
      <pc:sldChg chg="modSp mod modAnim">
        <pc:chgData name="WIJEKOON W.M.M.G.K.P it22575562" userId="5f031a4d-8313-4b03-9380-bb41118b632e" providerId="ADAL" clId="{04FF45E5-FBA6-4686-848B-ED2861A5ECCF}" dt="2023-05-22T12:44:55.482" v="184"/>
        <pc:sldMkLst>
          <pc:docMk/>
          <pc:sldMk cId="0" sldId="261"/>
        </pc:sldMkLst>
        <pc:spChg chg="mod">
          <ac:chgData name="WIJEKOON W.M.M.G.K.P it22575562" userId="5f031a4d-8313-4b03-9380-bb41118b632e" providerId="ADAL" clId="{04FF45E5-FBA6-4686-848B-ED2861A5ECCF}" dt="2023-05-22T03:55:41.700" v="20" actId="20577"/>
          <ac:spMkLst>
            <pc:docMk/>
            <pc:sldMk cId="0" sldId="261"/>
            <ac:spMk id="24" creationId="{00000000-0000-0000-0000-000000000000}"/>
          </ac:spMkLst>
        </pc:spChg>
      </pc:sldChg>
      <pc:sldChg chg="modSp modAnim">
        <pc:chgData name="WIJEKOON W.M.M.G.K.P it22575562" userId="5f031a4d-8313-4b03-9380-bb41118b632e" providerId="ADAL" clId="{04FF45E5-FBA6-4686-848B-ED2861A5ECCF}" dt="2023-05-22T12:46:16.946" v="204" actId="20577"/>
        <pc:sldMkLst>
          <pc:docMk/>
          <pc:sldMk cId="0" sldId="262"/>
        </pc:sldMkLst>
        <pc:spChg chg="mod">
          <ac:chgData name="WIJEKOON W.M.M.G.K.P it22575562" userId="5f031a4d-8313-4b03-9380-bb41118b632e" providerId="ADAL" clId="{04FF45E5-FBA6-4686-848B-ED2861A5ECCF}" dt="2023-05-22T12:46:16.946" v="204" actId="20577"/>
          <ac:spMkLst>
            <pc:docMk/>
            <pc:sldMk cId="0" sldId="262"/>
            <ac:spMk id="29" creationId="{4D491C99-98CF-403E-A0F0-486B039B921C}"/>
          </ac:spMkLst>
        </pc:spChg>
      </pc:sldChg>
      <pc:sldChg chg="addSp modSp mod modAnim">
        <pc:chgData name="WIJEKOON W.M.M.G.K.P it22575562" userId="5f031a4d-8313-4b03-9380-bb41118b632e" providerId="ADAL" clId="{04FF45E5-FBA6-4686-848B-ED2861A5ECCF}" dt="2023-05-22T13:38:42.717" v="223" actId="207"/>
        <pc:sldMkLst>
          <pc:docMk/>
          <pc:sldMk cId="3351568993" sldId="266"/>
        </pc:sldMkLst>
        <pc:spChg chg="add mod">
          <ac:chgData name="WIJEKOON W.M.M.G.K.P it22575562" userId="5f031a4d-8313-4b03-9380-bb41118b632e" providerId="ADAL" clId="{04FF45E5-FBA6-4686-848B-ED2861A5ECCF}" dt="2023-05-22T13:38:42.717" v="223" actId="207"/>
          <ac:spMkLst>
            <pc:docMk/>
            <pc:sldMk cId="3351568993" sldId="266"/>
            <ac:spMk id="11" creationId="{D317D26C-8740-4B97-961D-F09114EA647F}"/>
          </ac:spMkLst>
        </pc:spChg>
        <pc:picChg chg="mod">
          <ac:chgData name="WIJEKOON W.M.M.G.K.P it22575562" userId="5f031a4d-8313-4b03-9380-bb41118b632e" providerId="ADAL" clId="{04FF45E5-FBA6-4686-848B-ED2861A5ECCF}" dt="2023-05-22T13:38:27.920" v="222" actId="1076"/>
          <ac:picMkLst>
            <pc:docMk/>
            <pc:sldMk cId="3351568993" sldId="266"/>
            <ac:picMk id="2" creationId="{00000000-0000-0000-0000-000000000000}"/>
          </ac:picMkLst>
        </pc:picChg>
        <pc:picChg chg="mod">
          <ac:chgData name="WIJEKOON W.M.M.G.K.P it22575562" userId="5f031a4d-8313-4b03-9380-bb41118b632e" providerId="ADAL" clId="{04FF45E5-FBA6-4686-848B-ED2861A5ECCF}" dt="2023-05-22T04:16:32.249" v="23" actId="1076"/>
          <ac:picMkLst>
            <pc:docMk/>
            <pc:sldMk cId="3351568993" sldId="266"/>
            <ac:picMk id="3" creationId="{00000000-0000-0000-0000-000000000000}"/>
          </ac:picMkLst>
        </pc:picChg>
      </pc:sldChg>
      <pc:sldChg chg="modAnim">
        <pc:chgData name="WIJEKOON W.M.M.G.K.P it22575562" userId="5f031a4d-8313-4b03-9380-bb41118b632e" providerId="ADAL" clId="{04FF45E5-FBA6-4686-848B-ED2861A5ECCF}" dt="2023-05-22T11:44:50.373" v="125"/>
        <pc:sldMkLst>
          <pc:docMk/>
          <pc:sldMk cId="2241846474" sldId="269"/>
        </pc:sldMkLst>
      </pc:sldChg>
      <pc:sldChg chg="modSp mod modAnim">
        <pc:chgData name="WIJEKOON W.M.M.G.K.P it22575562" userId="5f031a4d-8313-4b03-9380-bb41118b632e" providerId="ADAL" clId="{04FF45E5-FBA6-4686-848B-ED2861A5ECCF}" dt="2023-05-22T13:37:19.993" v="211" actId="14100"/>
        <pc:sldMkLst>
          <pc:docMk/>
          <pc:sldMk cId="2978608752" sldId="270"/>
        </pc:sldMkLst>
        <pc:spChg chg="mod">
          <ac:chgData name="WIJEKOON W.M.M.G.K.P it22575562" userId="5f031a4d-8313-4b03-9380-bb41118b632e" providerId="ADAL" clId="{04FF45E5-FBA6-4686-848B-ED2861A5ECCF}" dt="2023-05-22T13:37:19.993" v="211" actId="14100"/>
          <ac:spMkLst>
            <pc:docMk/>
            <pc:sldMk cId="2978608752" sldId="270"/>
            <ac:spMk id="15" creationId="{00000000-0000-0000-0000-000000000000}"/>
          </ac:spMkLst>
        </pc:spChg>
      </pc:sldChg>
      <pc:sldChg chg="addSp delSp modSp mod modAnim">
        <pc:chgData name="WIJEKOON W.M.M.G.K.P it22575562" userId="5f031a4d-8313-4b03-9380-bb41118b632e" providerId="ADAL" clId="{04FF45E5-FBA6-4686-848B-ED2861A5ECCF}" dt="2023-05-22T11:43:43.023" v="115"/>
        <pc:sldMkLst>
          <pc:docMk/>
          <pc:sldMk cId="2544728740" sldId="271"/>
        </pc:sldMkLst>
        <pc:graphicFrameChg chg="add del modGraphic">
          <ac:chgData name="WIJEKOON W.M.M.G.K.P it22575562" userId="5f031a4d-8313-4b03-9380-bb41118b632e" providerId="ADAL" clId="{04FF45E5-FBA6-4686-848B-ED2861A5ECCF}" dt="2023-05-22T11:42:35.800" v="106" actId="27309"/>
          <ac:graphicFrameMkLst>
            <pc:docMk/>
            <pc:sldMk cId="2544728740" sldId="271"/>
            <ac:graphicFrameMk id="16" creationId="{FC5124DD-4163-4C0D-AFF4-B340390D0A59}"/>
          </ac:graphicFrameMkLst>
        </pc:graphicFrameChg>
      </pc:sldChg>
      <pc:sldChg chg="modAnim">
        <pc:chgData name="WIJEKOON W.M.M.G.K.P it22575562" userId="5f031a4d-8313-4b03-9380-bb41118b632e" providerId="ADAL" clId="{04FF45E5-FBA6-4686-848B-ED2861A5ECCF}" dt="2023-05-22T11:44:36.182" v="124"/>
        <pc:sldMkLst>
          <pc:docMk/>
          <pc:sldMk cId="2033829304" sldId="272"/>
        </pc:sldMkLst>
      </pc:sldChg>
      <pc:sldChg chg="modAnim">
        <pc:chgData name="WIJEKOON W.M.M.G.K.P it22575562" userId="5f031a4d-8313-4b03-9380-bb41118b632e" providerId="ADAL" clId="{04FF45E5-FBA6-4686-848B-ED2861A5ECCF}" dt="2023-05-22T11:45:49.271" v="134"/>
        <pc:sldMkLst>
          <pc:docMk/>
          <pc:sldMk cId="1794281875" sldId="273"/>
        </pc:sldMkLst>
      </pc:sldChg>
      <pc:sldChg chg="modSp mod modAnim">
        <pc:chgData name="WIJEKOON W.M.M.G.K.P it22575562" userId="5f031a4d-8313-4b03-9380-bb41118b632e" providerId="ADAL" clId="{04FF45E5-FBA6-4686-848B-ED2861A5ECCF}" dt="2023-05-22T12:40:40.675" v="142" actId="1036"/>
        <pc:sldMkLst>
          <pc:docMk/>
          <pc:sldMk cId="2887799155" sldId="275"/>
        </pc:sldMkLst>
        <pc:picChg chg="mod">
          <ac:chgData name="WIJEKOON W.M.M.G.K.P it22575562" userId="5f031a4d-8313-4b03-9380-bb41118b632e" providerId="ADAL" clId="{04FF45E5-FBA6-4686-848B-ED2861A5ECCF}" dt="2023-05-22T12:40:40.675" v="142" actId="1036"/>
          <ac:picMkLst>
            <pc:docMk/>
            <pc:sldMk cId="2887799155" sldId="275"/>
            <ac:picMk id="2" creationId="{00000000-0000-0000-0000-000000000000}"/>
          </ac:picMkLst>
        </pc:picChg>
      </pc:sldChg>
      <pc:sldChg chg="modAnim">
        <pc:chgData name="WIJEKOON W.M.M.G.K.P it22575562" userId="5f031a4d-8313-4b03-9380-bb41118b632e" providerId="ADAL" clId="{04FF45E5-FBA6-4686-848B-ED2861A5ECCF}" dt="2023-05-22T12:40:58.482" v="146"/>
        <pc:sldMkLst>
          <pc:docMk/>
          <pc:sldMk cId="1964958453" sldId="276"/>
        </pc:sldMkLst>
      </pc:sldChg>
      <pc:sldChg chg="modAnim">
        <pc:chgData name="WIJEKOON W.M.M.G.K.P it22575562" userId="5f031a4d-8313-4b03-9380-bb41118b632e" providerId="ADAL" clId="{04FF45E5-FBA6-4686-848B-ED2861A5ECCF}" dt="2023-05-22T12:41:29.133" v="151"/>
        <pc:sldMkLst>
          <pc:docMk/>
          <pc:sldMk cId="3933362879" sldId="277"/>
        </pc:sldMkLst>
      </pc:sldChg>
      <pc:sldChg chg="modSp mod modAnim">
        <pc:chgData name="WIJEKOON W.M.M.G.K.P it22575562" userId="5f031a4d-8313-4b03-9380-bb41118b632e" providerId="ADAL" clId="{04FF45E5-FBA6-4686-848B-ED2861A5ECCF}" dt="2023-05-22T12:42:04.655" v="159"/>
        <pc:sldMkLst>
          <pc:docMk/>
          <pc:sldMk cId="619322992" sldId="278"/>
        </pc:sldMkLst>
        <pc:picChg chg="mod">
          <ac:chgData name="WIJEKOON W.M.M.G.K.P it22575562" userId="5f031a4d-8313-4b03-9380-bb41118b632e" providerId="ADAL" clId="{04FF45E5-FBA6-4686-848B-ED2861A5ECCF}" dt="2023-05-22T12:41:44.146" v="153" actId="1076"/>
          <ac:picMkLst>
            <pc:docMk/>
            <pc:sldMk cId="619322992" sldId="278"/>
            <ac:picMk id="7" creationId="{53A4D1E2-28AD-46F1-A0EE-763FDA46F4A3}"/>
          </ac:picMkLst>
        </pc:picChg>
      </pc:sldChg>
      <pc:sldChg chg="addSp modSp mod modAnim">
        <pc:chgData name="WIJEKOON W.M.M.G.K.P it22575562" userId="5f031a4d-8313-4b03-9380-bb41118b632e" providerId="ADAL" clId="{04FF45E5-FBA6-4686-848B-ED2861A5ECCF}" dt="2023-05-22T14:57:08.538" v="284"/>
        <pc:sldMkLst>
          <pc:docMk/>
          <pc:sldMk cId="1826797211" sldId="279"/>
        </pc:sldMkLst>
        <pc:spChg chg="mod">
          <ac:chgData name="WIJEKOON W.M.M.G.K.P it22575562" userId="5f031a4d-8313-4b03-9380-bb41118b632e" providerId="ADAL" clId="{04FF45E5-FBA6-4686-848B-ED2861A5ECCF}" dt="2023-05-22T14:52:00.149" v="231" actId="1076"/>
          <ac:spMkLst>
            <pc:docMk/>
            <pc:sldMk cId="1826797211" sldId="279"/>
            <ac:spMk id="4" creationId="{00000000-0000-0000-0000-000000000000}"/>
          </ac:spMkLst>
        </pc:spChg>
        <pc:spChg chg="mod">
          <ac:chgData name="WIJEKOON W.M.M.G.K.P it22575562" userId="5f031a4d-8313-4b03-9380-bb41118b632e" providerId="ADAL" clId="{04FF45E5-FBA6-4686-848B-ED2861A5ECCF}" dt="2023-05-22T14:53:41.721" v="265" actId="115"/>
          <ac:spMkLst>
            <pc:docMk/>
            <pc:sldMk cId="1826797211" sldId="279"/>
            <ac:spMk id="8" creationId="{00000000-0000-0000-0000-000000000000}"/>
          </ac:spMkLst>
        </pc:spChg>
        <pc:spChg chg="add mod">
          <ac:chgData name="WIJEKOON W.M.M.G.K.P it22575562" userId="5f031a4d-8313-4b03-9380-bb41118b632e" providerId="ADAL" clId="{04FF45E5-FBA6-4686-848B-ED2861A5ECCF}" dt="2023-05-22T14:52:16.156" v="233" actId="14100"/>
          <ac:spMkLst>
            <pc:docMk/>
            <pc:sldMk cId="1826797211" sldId="279"/>
            <ac:spMk id="10" creationId="{906AC3F3-DC8F-40E1-8521-90CFADB6B0DE}"/>
          </ac:spMkLst>
        </pc:spChg>
        <pc:picChg chg="mod">
          <ac:chgData name="WIJEKOON W.M.M.G.K.P it22575562" userId="5f031a4d-8313-4b03-9380-bb41118b632e" providerId="ADAL" clId="{04FF45E5-FBA6-4686-848B-ED2861A5ECCF}" dt="2023-05-22T14:52:20.616" v="234" actId="1076"/>
          <ac:picMkLst>
            <pc:docMk/>
            <pc:sldMk cId="1826797211" sldId="279"/>
            <ac:picMk id="2" creationId="{00000000-0000-0000-0000-000000000000}"/>
          </ac:picMkLst>
        </pc:picChg>
        <pc:picChg chg="mod">
          <ac:chgData name="WIJEKOON W.M.M.G.K.P it22575562" userId="5f031a4d-8313-4b03-9380-bb41118b632e" providerId="ADAL" clId="{04FF45E5-FBA6-4686-848B-ED2861A5ECCF}" dt="2023-05-22T14:51:40.526" v="230" actId="1076"/>
          <ac:picMkLst>
            <pc:docMk/>
            <pc:sldMk cId="1826797211" sldId="279"/>
            <ac:picMk id="6" creationId="{00000000-0000-0000-0000-000000000000}"/>
          </ac:picMkLst>
        </pc:picChg>
      </pc:sldChg>
      <pc:sldChg chg="addSp delSp modSp mod modAnim">
        <pc:chgData name="WIJEKOON W.M.M.G.K.P it22575562" userId="5f031a4d-8313-4b03-9380-bb41118b632e" providerId="ADAL" clId="{04FF45E5-FBA6-4686-848B-ED2861A5ECCF}" dt="2023-05-22T15:03:20.098" v="324" actId="20577"/>
        <pc:sldMkLst>
          <pc:docMk/>
          <pc:sldMk cId="1458516005" sldId="280"/>
        </pc:sldMkLst>
        <pc:spChg chg="mod">
          <ac:chgData name="WIJEKOON W.M.M.G.K.P it22575562" userId="5f031a4d-8313-4b03-9380-bb41118b632e" providerId="ADAL" clId="{04FF45E5-FBA6-4686-848B-ED2861A5ECCF}" dt="2023-05-22T14:59:14.033" v="301"/>
          <ac:spMkLst>
            <pc:docMk/>
            <pc:sldMk cId="1458516005" sldId="280"/>
            <ac:spMk id="8" creationId="{00000000-0000-0000-0000-000000000000}"/>
          </ac:spMkLst>
        </pc:spChg>
        <pc:spChg chg="add mod">
          <ac:chgData name="WIJEKOON W.M.M.G.K.P it22575562" userId="5f031a4d-8313-4b03-9380-bb41118b632e" providerId="ADAL" clId="{04FF45E5-FBA6-4686-848B-ED2861A5ECCF}" dt="2023-05-22T14:58:37.048" v="300" actId="14100"/>
          <ac:spMkLst>
            <pc:docMk/>
            <pc:sldMk cId="1458516005" sldId="280"/>
            <ac:spMk id="11" creationId="{6B10479D-9A35-4C1E-8387-E5317E6DB7E5}"/>
          </ac:spMkLst>
        </pc:spChg>
        <pc:spChg chg="mod">
          <ac:chgData name="WIJEKOON W.M.M.G.K.P it22575562" userId="5f031a4d-8313-4b03-9380-bb41118b632e" providerId="ADAL" clId="{04FF45E5-FBA6-4686-848B-ED2861A5ECCF}" dt="2023-05-22T15:03:20.098" v="324" actId="20577"/>
          <ac:spMkLst>
            <pc:docMk/>
            <pc:sldMk cId="1458516005" sldId="280"/>
            <ac:spMk id="12" creationId="{2FD7B360-9227-49CC-9898-CE5C0A458C80}"/>
          </ac:spMkLst>
        </pc:spChg>
        <pc:picChg chg="mod">
          <ac:chgData name="WIJEKOON W.M.M.G.K.P it22575562" userId="5f031a4d-8313-4b03-9380-bb41118b632e" providerId="ADAL" clId="{04FF45E5-FBA6-4686-848B-ED2861A5ECCF}" dt="2023-05-22T12:43:16.392" v="169" actId="1076"/>
          <ac:picMkLst>
            <pc:docMk/>
            <pc:sldMk cId="1458516005" sldId="280"/>
            <ac:picMk id="2" creationId="{00000000-0000-0000-0000-000000000000}"/>
          </ac:picMkLst>
        </pc:picChg>
        <pc:picChg chg="add del mod">
          <ac:chgData name="WIJEKOON W.M.M.G.K.P it22575562" userId="5f031a4d-8313-4b03-9380-bb41118b632e" providerId="ADAL" clId="{04FF45E5-FBA6-4686-848B-ED2861A5ECCF}" dt="2023-05-22T14:57:28.066" v="287"/>
          <ac:picMkLst>
            <pc:docMk/>
            <pc:sldMk cId="1458516005" sldId="280"/>
            <ac:picMk id="10" creationId="{899E3591-36F2-4C4E-878D-E249812C0CF7}"/>
          </ac:picMkLst>
        </pc:picChg>
      </pc:sldChg>
      <pc:sldChg chg="modAnim">
        <pc:chgData name="WIJEKOON W.M.M.G.K.P it22575562" userId="5f031a4d-8313-4b03-9380-bb41118b632e" providerId="ADAL" clId="{04FF45E5-FBA6-4686-848B-ED2861A5ECCF}" dt="2023-05-22T12:45:24.250" v="191"/>
        <pc:sldMkLst>
          <pc:docMk/>
          <pc:sldMk cId="3828303760" sldId="28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6.png"/><Relationship Id="rId10" Type="http://schemas.openxmlformats.org/officeDocument/2006/relationships/image" Target="../media/image3.svg"/><Relationship Id="rId4" Type="http://schemas.openxmlformats.org/officeDocument/2006/relationships/image" Target="../media/image10.svg"/><Relationship Id="rId9" Type="http://schemas.openxmlformats.org/officeDocument/2006/relationships/image" Target="../media/image2.png"/><Relationship Id="rId1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3.svg"/><Relationship Id="rId4" Type="http://schemas.openxmlformats.org/officeDocument/2006/relationships/image" Target="../media/image10.svg"/><Relationship Id="rId9" Type="http://schemas.openxmlformats.org/officeDocument/2006/relationships/image" Target="../media/image2.png"/><Relationship Id="rId1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494087" y="5114925"/>
            <a:ext cx="1769803" cy="1875514"/>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68665">
            <a:off x="150642" y="211211"/>
            <a:ext cx="1637273" cy="1718511"/>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08757">
            <a:off x="16194654" y="430719"/>
            <a:ext cx="1792349" cy="1835739"/>
          </a:xfrm>
          <a:prstGeom prst="rect">
            <a:avLst/>
          </a:prstGeom>
        </p:spPr>
      </p:pic>
      <p:pic>
        <p:nvPicPr>
          <p:cNvPr id="13" name="Picture 12">
            <a:extLst>
              <a:ext uri="{FF2B5EF4-FFF2-40B4-BE49-F238E27FC236}">
                <a16:creationId xmlns:a16="http://schemas.microsoft.com/office/drawing/2014/main" id="{AB33B310-003F-4602-B7B1-9CA01DA0D0C6}"/>
              </a:ext>
            </a:extLst>
          </p:cNvPr>
          <p:cNvPicPr>
            <a:picLocks noChangeAspect="1"/>
          </p:cNvPicPr>
          <p:nvPr/>
        </p:nvPicPr>
        <p:blipFill rotWithShape="1">
          <a:blip r:embed="rId9">
            <a:extLst>
              <a:ext uri="{28A0092B-C50C-407E-A947-70E740481C1C}">
                <a14:useLocalDpi xmlns:a14="http://schemas.microsoft.com/office/drawing/2010/main" val="0"/>
              </a:ext>
            </a:extLst>
          </a:blip>
          <a:srcRect l="5077" t="8398" r="4111"/>
          <a:stretch/>
        </p:blipFill>
        <p:spPr>
          <a:xfrm>
            <a:off x="1521173" y="2071748"/>
            <a:ext cx="14839832" cy="66487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0" y="0"/>
            <a:ext cx="18288000" cy="10287000"/>
          </a:xfrm>
          <a:prstGeom prst="rect">
            <a:avLst/>
          </a:prstGeom>
        </p:spPr>
      </p:pic>
      <p:sp>
        <p:nvSpPr>
          <p:cNvPr id="15" name="TextBox 15"/>
          <p:cNvSpPr txBox="1"/>
          <p:nvPr/>
        </p:nvSpPr>
        <p:spPr>
          <a:xfrm>
            <a:off x="1371599" y="1323491"/>
            <a:ext cx="15849601" cy="658450"/>
          </a:xfrm>
          <a:prstGeom prst="rect">
            <a:avLst/>
          </a:prstGeom>
        </p:spPr>
        <p:txBody>
          <a:bodyPr wrap="square" lIns="0" tIns="0" rIns="0" bIns="0" rtlCol="0" anchor="t">
            <a:spAutoFit/>
          </a:bodyPr>
          <a:lstStyle/>
          <a:p>
            <a:pPr marL="0" lvl="0" indent="0"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Fact on Social Media in SLIIT</a:t>
            </a:r>
          </a:p>
        </p:txBody>
      </p:sp>
      <p:sp>
        <p:nvSpPr>
          <p:cNvPr id="23" name="TextBox 7">
            <a:extLst>
              <a:ext uri="{FF2B5EF4-FFF2-40B4-BE49-F238E27FC236}">
                <a16:creationId xmlns:a16="http://schemas.microsoft.com/office/drawing/2014/main" id="{834E09A1-660B-43E4-BBEA-864828DB57AA}"/>
              </a:ext>
            </a:extLst>
          </p:cNvPr>
          <p:cNvSpPr txBox="1"/>
          <p:nvPr/>
        </p:nvSpPr>
        <p:spPr>
          <a:xfrm>
            <a:off x="1904999" y="2020041"/>
            <a:ext cx="14782800" cy="348429"/>
          </a:xfrm>
          <a:prstGeom prst="rect">
            <a:avLst/>
          </a:prstGeom>
        </p:spPr>
        <p:txBody>
          <a:bodyPr wrap="square" lIns="0" tIns="0" rIns="0" bIns="0" rtlCol="0" anchor="t">
            <a:spAutoFit/>
          </a:bodyPr>
          <a:lstStyle/>
          <a:p>
            <a:pPr algn="ctr">
              <a:lnSpc>
                <a:spcPts val="2700"/>
              </a:lnSpc>
            </a:pPr>
            <a:r>
              <a:rPr lang="en-US" sz="2800" spc="120" dirty="0">
                <a:solidFill>
                  <a:schemeClr val="tx2">
                    <a:lumMod val="50000"/>
                  </a:schemeClr>
                </a:solidFill>
                <a:latin typeface="Montserrat Bold"/>
              </a:rPr>
              <a:t>Use of Social Media in Sri Lanka Institute of Information Technology</a:t>
            </a:r>
          </a:p>
        </p:txBody>
      </p:sp>
      <p:sp>
        <p:nvSpPr>
          <p:cNvPr id="24" name="TextBox 7">
            <a:extLst>
              <a:ext uri="{FF2B5EF4-FFF2-40B4-BE49-F238E27FC236}">
                <a16:creationId xmlns:a16="http://schemas.microsoft.com/office/drawing/2014/main" id="{C317C6A7-3107-4D57-9EF6-70D05B822D86}"/>
              </a:ext>
            </a:extLst>
          </p:cNvPr>
          <p:cNvSpPr txBox="1"/>
          <p:nvPr/>
        </p:nvSpPr>
        <p:spPr>
          <a:xfrm>
            <a:off x="3276600" y="2914490"/>
            <a:ext cx="11658600" cy="348429"/>
          </a:xfrm>
          <a:prstGeom prst="rect">
            <a:avLst/>
          </a:prstGeom>
        </p:spPr>
        <p:txBody>
          <a:bodyPr wrap="square" lIns="0" tIns="0" rIns="0" bIns="0" rtlCol="0" anchor="t">
            <a:spAutoFit/>
          </a:bodyPr>
          <a:lstStyle/>
          <a:p>
            <a:pPr algn="ctr">
              <a:lnSpc>
                <a:spcPts val="2700"/>
              </a:lnSpc>
            </a:pPr>
            <a:r>
              <a:rPr lang="en-US" sz="2400" b="1" spc="120" dirty="0">
                <a:solidFill>
                  <a:srgbClr val="7030A0"/>
                </a:solidFill>
                <a:latin typeface="Arial" panose="020B0604020202020204" pitchFamily="34" charset="0"/>
                <a:cs typeface="Arial" panose="020B0604020202020204" pitchFamily="34" charset="0"/>
              </a:rPr>
              <a:t>Social media usage behavior of SLIIT in relation to our survey</a:t>
            </a:r>
          </a:p>
        </p:txBody>
      </p:sp>
      <p:grpSp>
        <p:nvGrpSpPr>
          <p:cNvPr id="26" name="Group 12">
            <a:extLst>
              <a:ext uri="{FF2B5EF4-FFF2-40B4-BE49-F238E27FC236}">
                <a16:creationId xmlns:a16="http://schemas.microsoft.com/office/drawing/2014/main" id="{90295D2C-08D7-4F70-9A25-0B4AEDA78F3F}"/>
              </a:ext>
            </a:extLst>
          </p:cNvPr>
          <p:cNvGrpSpPr/>
          <p:nvPr/>
        </p:nvGrpSpPr>
        <p:grpSpPr>
          <a:xfrm>
            <a:off x="12725400" y="3305433"/>
            <a:ext cx="4810759" cy="6257668"/>
            <a:chOff x="0" y="0"/>
            <a:chExt cx="1169361" cy="963885"/>
          </a:xfrm>
          <a:solidFill>
            <a:schemeClr val="accent2">
              <a:lumMod val="20000"/>
              <a:lumOff val="80000"/>
            </a:schemeClr>
          </a:solidFill>
        </p:grpSpPr>
        <p:sp>
          <p:nvSpPr>
            <p:cNvPr id="27" name="Freeform 13">
              <a:extLst>
                <a:ext uri="{FF2B5EF4-FFF2-40B4-BE49-F238E27FC236}">
                  <a16:creationId xmlns:a16="http://schemas.microsoft.com/office/drawing/2014/main" id="{831DA53E-23A9-45A7-BE5F-6B98544B6042}"/>
                </a:ext>
              </a:extLst>
            </p:cNvPr>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grpFill/>
          </p:spPr>
        </p:sp>
        <p:sp>
          <p:nvSpPr>
            <p:cNvPr id="28" name="TextBox 14">
              <a:extLst>
                <a:ext uri="{FF2B5EF4-FFF2-40B4-BE49-F238E27FC236}">
                  <a16:creationId xmlns:a16="http://schemas.microsoft.com/office/drawing/2014/main" id="{65D851AB-E6D0-4D56-AD5B-775A30398835}"/>
                </a:ext>
              </a:extLst>
            </p:cNvPr>
            <p:cNvSpPr txBox="1"/>
            <p:nvPr/>
          </p:nvSpPr>
          <p:spPr>
            <a:xfrm>
              <a:off x="58035" y="19050"/>
              <a:ext cx="1037237" cy="926046"/>
            </a:xfrm>
            <a:prstGeom prst="rect">
              <a:avLst/>
            </a:prstGeom>
            <a:grpFill/>
          </p:spPr>
          <p:txBody>
            <a:bodyPr lIns="50800" tIns="50800" rIns="50800" bIns="50800" rtlCol="0" anchor="ctr"/>
            <a:lstStyle/>
            <a:p>
              <a:pPr marL="457200" indent="-457200" algn="ctr">
                <a:lnSpc>
                  <a:spcPts val="2266"/>
                </a:lnSpc>
                <a:buFont typeface="Arial" panose="020B0604020202020204" pitchFamily="34" charset="0"/>
                <a:buChar char="•"/>
              </a:pPr>
              <a:r>
                <a:rPr lang="en-US" sz="2800" dirty="0">
                  <a:latin typeface="Arial" panose="020B0604020202020204" pitchFamily="34" charset="0"/>
                  <a:cs typeface="Arial" panose="020B0604020202020204" pitchFamily="34" charset="0"/>
                </a:rPr>
                <a:t>In relation to the survey</a:t>
              </a:r>
            </a:p>
            <a:p>
              <a:pPr algn="ctr">
                <a:lnSpc>
                  <a:spcPts val="2266"/>
                </a:lnSpc>
              </a:pPr>
              <a:r>
                <a:rPr lang="en-US" sz="2800" dirty="0">
                  <a:latin typeface="Arial" panose="020B0604020202020204" pitchFamily="34" charset="0"/>
                  <a:cs typeface="Arial" panose="020B0604020202020204" pitchFamily="34" charset="0"/>
                </a:rPr>
                <a:t>,</a:t>
              </a:r>
            </a:p>
            <a:p>
              <a:pPr algn="ctr">
                <a:lnSpc>
                  <a:spcPts val="2266"/>
                </a:lnSpc>
              </a:pPr>
              <a:r>
                <a:rPr lang="en-US" sz="2800" dirty="0">
                  <a:latin typeface="Arial" panose="020B0604020202020204" pitchFamily="34" charset="0"/>
                  <a:cs typeface="Arial" panose="020B0604020202020204" pitchFamily="34" charset="0"/>
                </a:rPr>
                <a:t> the priorities of using</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each social</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media are clear</a:t>
              </a:r>
            </a:p>
            <a:p>
              <a:pPr algn="ctr">
                <a:lnSpc>
                  <a:spcPts val="2266"/>
                </a:lnSpc>
              </a:pPr>
              <a:endParaRPr lang="en-US" sz="2800" dirty="0">
                <a:latin typeface="Arial" panose="020B0604020202020204" pitchFamily="34" charset="0"/>
                <a:cs typeface="Arial" panose="020B0604020202020204" pitchFamily="34" charset="0"/>
              </a:endParaRPr>
            </a:p>
            <a:p>
              <a:pPr marL="457200" indent="-457200" algn="ctr">
                <a:lnSpc>
                  <a:spcPts val="2266"/>
                </a:lnSpc>
                <a:buFont typeface="Arial" panose="020B0604020202020204" pitchFamily="34" charset="0"/>
                <a:buChar char="•"/>
              </a:pPr>
              <a:r>
                <a:rPr lang="en-US" sz="2800" dirty="0">
                  <a:latin typeface="Arial" panose="020B0604020202020204" pitchFamily="34" charset="0"/>
                  <a:cs typeface="Arial" panose="020B0604020202020204" pitchFamily="34" charset="0"/>
                </a:rPr>
                <a:t>It can be concluded</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that</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there is more willingness</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to use social media like</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whatsapp</a:t>
              </a:r>
              <a:r>
                <a:rPr lang="en-US" sz="2800" dirty="0">
                  <a:latin typeface="Arial" panose="020B0604020202020204" pitchFamily="34" charset="0"/>
                  <a:cs typeface="Arial" panose="020B0604020202020204" pitchFamily="34" charset="0"/>
                </a:rPr>
                <a:t> and </a:t>
              </a:r>
              <a:r>
                <a:rPr lang="en-US" sz="2800" dirty="0" err="1">
                  <a:latin typeface="Arial" panose="020B0604020202020204" pitchFamily="34" charset="0"/>
                  <a:cs typeface="Arial" panose="020B0604020202020204" pitchFamily="34" charset="0"/>
                </a:rPr>
                <a:t>facebook</a:t>
              </a:r>
              <a:endParaRPr sz="2800" dirty="0">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1F65DFE6-A0B2-42F2-8C9E-CBF16CEA4319}"/>
              </a:ext>
            </a:extLst>
          </p:cNvPr>
          <p:cNvPicPr>
            <a:picLocks noChangeAspect="1"/>
          </p:cNvPicPr>
          <p:nvPr/>
        </p:nvPicPr>
        <p:blipFill>
          <a:blip r:embed="rId3"/>
          <a:stretch>
            <a:fillRect/>
          </a:stretch>
        </p:blipFill>
        <p:spPr>
          <a:xfrm>
            <a:off x="600437" y="3808940"/>
            <a:ext cx="11888230" cy="5373160"/>
          </a:xfrm>
          <a:prstGeom prst="rect">
            <a:avLst/>
          </a:prstGeom>
        </p:spPr>
      </p:pic>
    </p:spTree>
    <p:extLst>
      <p:ext uri="{BB962C8B-B14F-4D97-AF65-F5344CB8AC3E}">
        <p14:creationId xmlns:p14="http://schemas.microsoft.com/office/powerpoint/2010/main" val="17942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0" y="38100"/>
            <a:ext cx="18288000" cy="10287000"/>
          </a:xfrm>
          <a:prstGeom prst="rect">
            <a:avLst/>
          </a:prstGeom>
        </p:spPr>
      </p:pic>
      <p:sp>
        <p:nvSpPr>
          <p:cNvPr id="15" name="TextBox 15"/>
          <p:cNvSpPr txBox="1"/>
          <p:nvPr/>
        </p:nvSpPr>
        <p:spPr>
          <a:xfrm>
            <a:off x="1371599" y="1323491"/>
            <a:ext cx="15849601" cy="658450"/>
          </a:xfrm>
          <a:prstGeom prst="rect">
            <a:avLst/>
          </a:prstGeom>
        </p:spPr>
        <p:txBody>
          <a:bodyPr wrap="square" lIns="0" tIns="0" rIns="0" bIns="0" rtlCol="0" anchor="t">
            <a:spAutoFit/>
          </a:bodyPr>
          <a:lstStyle/>
          <a:p>
            <a:pPr marL="0" lvl="0" indent="0"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Fact on Social Media in SLIIT</a:t>
            </a:r>
          </a:p>
        </p:txBody>
      </p:sp>
      <p:sp>
        <p:nvSpPr>
          <p:cNvPr id="23" name="TextBox 7">
            <a:extLst>
              <a:ext uri="{FF2B5EF4-FFF2-40B4-BE49-F238E27FC236}">
                <a16:creationId xmlns:a16="http://schemas.microsoft.com/office/drawing/2014/main" id="{834E09A1-660B-43E4-BBEA-864828DB57AA}"/>
              </a:ext>
            </a:extLst>
          </p:cNvPr>
          <p:cNvSpPr txBox="1"/>
          <p:nvPr/>
        </p:nvSpPr>
        <p:spPr>
          <a:xfrm>
            <a:off x="1904999" y="2020041"/>
            <a:ext cx="14782800" cy="348429"/>
          </a:xfrm>
          <a:prstGeom prst="rect">
            <a:avLst/>
          </a:prstGeom>
        </p:spPr>
        <p:txBody>
          <a:bodyPr wrap="square" lIns="0" tIns="0" rIns="0" bIns="0" rtlCol="0" anchor="t">
            <a:spAutoFit/>
          </a:bodyPr>
          <a:lstStyle/>
          <a:p>
            <a:pPr algn="ctr">
              <a:lnSpc>
                <a:spcPts val="2700"/>
              </a:lnSpc>
            </a:pPr>
            <a:r>
              <a:rPr lang="en-US" sz="2800" spc="120" dirty="0">
                <a:solidFill>
                  <a:schemeClr val="tx2">
                    <a:lumMod val="50000"/>
                  </a:schemeClr>
                </a:solidFill>
                <a:latin typeface="Montserrat Bold"/>
              </a:rPr>
              <a:t>Use of Social Media in Sri Lanka Institute of Information Technology</a:t>
            </a:r>
          </a:p>
        </p:txBody>
      </p:sp>
      <p:sp>
        <p:nvSpPr>
          <p:cNvPr id="24" name="TextBox 7">
            <a:extLst>
              <a:ext uri="{FF2B5EF4-FFF2-40B4-BE49-F238E27FC236}">
                <a16:creationId xmlns:a16="http://schemas.microsoft.com/office/drawing/2014/main" id="{C317C6A7-3107-4D57-9EF6-70D05B822D86}"/>
              </a:ext>
            </a:extLst>
          </p:cNvPr>
          <p:cNvSpPr txBox="1"/>
          <p:nvPr/>
        </p:nvSpPr>
        <p:spPr>
          <a:xfrm>
            <a:off x="3276600" y="2914490"/>
            <a:ext cx="11658600" cy="348429"/>
          </a:xfrm>
          <a:prstGeom prst="rect">
            <a:avLst/>
          </a:prstGeom>
        </p:spPr>
        <p:txBody>
          <a:bodyPr wrap="square" lIns="0" tIns="0" rIns="0" bIns="0" rtlCol="0" anchor="t">
            <a:spAutoFit/>
          </a:bodyPr>
          <a:lstStyle/>
          <a:p>
            <a:pPr algn="ctr">
              <a:lnSpc>
                <a:spcPts val="2700"/>
              </a:lnSpc>
            </a:pPr>
            <a:r>
              <a:rPr lang="en-US" sz="2400" b="1" spc="120" dirty="0">
                <a:solidFill>
                  <a:srgbClr val="7030A0"/>
                </a:solidFill>
                <a:latin typeface="Arial" panose="020B0604020202020204" pitchFamily="34" charset="0"/>
                <a:cs typeface="Arial" panose="020B0604020202020204" pitchFamily="34" charset="0"/>
              </a:rPr>
              <a:t>Social media usage behavior of SLIIT in relation to our survey</a:t>
            </a:r>
          </a:p>
        </p:txBody>
      </p:sp>
      <p:grpSp>
        <p:nvGrpSpPr>
          <p:cNvPr id="26" name="Group 12">
            <a:extLst>
              <a:ext uri="{FF2B5EF4-FFF2-40B4-BE49-F238E27FC236}">
                <a16:creationId xmlns:a16="http://schemas.microsoft.com/office/drawing/2014/main" id="{90295D2C-08D7-4F70-9A25-0B4AEDA78F3F}"/>
              </a:ext>
            </a:extLst>
          </p:cNvPr>
          <p:cNvGrpSpPr/>
          <p:nvPr/>
        </p:nvGrpSpPr>
        <p:grpSpPr>
          <a:xfrm>
            <a:off x="12725400" y="4686299"/>
            <a:ext cx="4810759" cy="3580659"/>
            <a:chOff x="0" y="0"/>
            <a:chExt cx="1169361" cy="963885"/>
          </a:xfrm>
          <a:solidFill>
            <a:schemeClr val="accent2">
              <a:lumMod val="20000"/>
              <a:lumOff val="80000"/>
            </a:schemeClr>
          </a:solidFill>
        </p:grpSpPr>
        <p:sp>
          <p:nvSpPr>
            <p:cNvPr id="27" name="Freeform 13">
              <a:extLst>
                <a:ext uri="{FF2B5EF4-FFF2-40B4-BE49-F238E27FC236}">
                  <a16:creationId xmlns:a16="http://schemas.microsoft.com/office/drawing/2014/main" id="{831DA53E-23A9-45A7-BE5F-6B98544B6042}"/>
                </a:ext>
              </a:extLst>
            </p:cNvPr>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grpFill/>
          </p:spPr>
        </p:sp>
        <p:sp>
          <p:nvSpPr>
            <p:cNvPr id="28" name="TextBox 14">
              <a:extLst>
                <a:ext uri="{FF2B5EF4-FFF2-40B4-BE49-F238E27FC236}">
                  <a16:creationId xmlns:a16="http://schemas.microsoft.com/office/drawing/2014/main" id="{65D851AB-E6D0-4D56-AD5B-775A30398835}"/>
                </a:ext>
              </a:extLst>
            </p:cNvPr>
            <p:cNvSpPr txBox="1"/>
            <p:nvPr/>
          </p:nvSpPr>
          <p:spPr>
            <a:xfrm>
              <a:off x="58035" y="19050"/>
              <a:ext cx="1037237" cy="926046"/>
            </a:xfrm>
            <a:prstGeom prst="rect">
              <a:avLst/>
            </a:prstGeom>
            <a:grpFill/>
          </p:spPr>
          <p:txBody>
            <a:bodyPr lIns="50800" tIns="50800" rIns="50800" bIns="50800" rtlCol="0" anchor="ctr"/>
            <a:lstStyle/>
            <a:p>
              <a:pPr algn="ctr">
                <a:lnSpc>
                  <a:spcPts val="2266"/>
                </a:lnSpc>
              </a:pPr>
              <a:r>
                <a:rPr lang="en-US" sz="2800" b="1" dirty="0">
                  <a:latin typeface="Arial" panose="020B0604020202020204" pitchFamily="34" charset="0"/>
                  <a:cs typeface="Arial" panose="020B0604020202020204" pitchFamily="34" charset="0"/>
                </a:rPr>
                <a:t>Utility of students using</a:t>
              </a:r>
            </a:p>
            <a:p>
              <a:pPr algn="ctr">
                <a:lnSpc>
                  <a:spcPts val="2266"/>
                </a:lnSpc>
              </a:pPr>
              <a:endParaRPr lang="en-US" sz="2800" b="1" dirty="0">
                <a:latin typeface="Arial" panose="020B0604020202020204" pitchFamily="34" charset="0"/>
                <a:cs typeface="Arial" panose="020B0604020202020204" pitchFamily="34" charset="0"/>
              </a:endParaRPr>
            </a:p>
            <a:p>
              <a:pPr algn="ctr">
                <a:lnSpc>
                  <a:spcPts val="2266"/>
                </a:lnSpc>
              </a:pPr>
              <a:r>
                <a:rPr lang="en-US" sz="2800" b="1" dirty="0">
                  <a:latin typeface="Arial" panose="020B0604020202020204" pitchFamily="34" charset="0"/>
                  <a:cs typeface="Arial" panose="020B0604020202020204" pitchFamily="34" charset="0"/>
                </a:rPr>
                <a:t> social media</a:t>
              </a:r>
              <a:endParaRPr sz="2800" b="1" dirty="0">
                <a:latin typeface="Arial" panose="020B0604020202020204" pitchFamily="34" charset="0"/>
                <a:cs typeface="Arial" panose="020B0604020202020204" pitchFamily="34" charset="0"/>
              </a:endParaRPr>
            </a:p>
          </p:txBody>
        </p:sp>
      </p:grpSp>
      <p:pic>
        <p:nvPicPr>
          <p:cNvPr id="4" name="Picture 3">
            <a:extLst>
              <a:ext uri="{FF2B5EF4-FFF2-40B4-BE49-F238E27FC236}">
                <a16:creationId xmlns:a16="http://schemas.microsoft.com/office/drawing/2014/main" id="{549E12D5-C327-4DDE-9126-7A8630BD349D}"/>
              </a:ext>
            </a:extLst>
          </p:cNvPr>
          <p:cNvPicPr>
            <a:picLocks noChangeAspect="1"/>
          </p:cNvPicPr>
          <p:nvPr/>
        </p:nvPicPr>
        <p:blipFill>
          <a:blip r:embed="rId3"/>
          <a:stretch>
            <a:fillRect/>
          </a:stretch>
        </p:blipFill>
        <p:spPr>
          <a:xfrm>
            <a:off x="684521" y="3619500"/>
            <a:ext cx="11736076" cy="5791200"/>
          </a:xfrm>
          <a:prstGeom prst="rect">
            <a:avLst/>
          </a:prstGeom>
        </p:spPr>
      </p:pic>
    </p:spTree>
    <p:extLst>
      <p:ext uri="{BB962C8B-B14F-4D97-AF65-F5344CB8AC3E}">
        <p14:creationId xmlns:p14="http://schemas.microsoft.com/office/powerpoint/2010/main" val="28877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14300"/>
            <a:ext cx="18288000" cy="10287000"/>
          </a:xfrm>
          <a:prstGeom prst="rect">
            <a:avLst/>
          </a:prstGeom>
        </p:spPr>
      </p:pic>
      <p:sp>
        <p:nvSpPr>
          <p:cNvPr id="4" name="Freeform 4"/>
          <p:cNvSpPr/>
          <p:nvPr/>
        </p:nvSpPr>
        <p:spPr>
          <a:xfrm>
            <a:off x="2400252" y="1810658"/>
            <a:ext cx="13870738" cy="6665683"/>
          </a:xfrm>
          <a:custGeom>
            <a:avLst/>
            <a:gdLst/>
            <a:ahLst/>
            <a:cxnLst/>
            <a:rect l="l" t="t" r="r" b="b"/>
            <a:pathLst>
              <a:path w="3653199" h="1755571">
                <a:moveTo>
                  <a:pt x="28466" y="0"/>
                </a:moveTo>
                <a:lnTo>
                  <a:pt x="3624734" y="0"/>
                </a:lnTo>
                <a:cubicBezTo>
                  <a:pt x="3640455" y="0"/>
                  <a:pt x="3653199" y="12744"/>
                  <a:pt x="3653199" y="28466"/>
                </a:cubicBezTo>
                <a:lnTo>
                  <a:pt x="3653199" y="1727105"/>
                </a:lnTo>
                <a:cubicBezTo>
                  <a:pt x="3653199" y="1742827"/>
                  <a:pt x="3640455" y="1755571"/>
                  <a:pt x="3624734" y="1755571"/>
                </a:cubicBezTo>
                <a:lnTo>
                  <a:pt x="28466" y="1755571"/>
                </a:lnTo>
                <a:cubicBezTo>
                  <a:pt x="12744" y="1755571"/>
                  <a:pt x="0" y="1742827"/>
                  <a:pt x="0" y="1727105"/>
                </a:cubicBezTo>
                <a:lnTo>
                  <a:pt x="0" y="28466"/>
                </a:lnTo>
                <a:cubicBezTo>
                  <a:pt x="0" y="12744"/>
                  <a:pt x="12744" y="0"/>
                  <a:pt x="28466" y="0"/>
                </a:cubicBezTo>
                <a:close/>
              </a:path>
            </a:pathLst>
          </a:custGeom>
          <a:solidFill>
            <a:schemeClr val="accent2">
              <a:lumMod val="40000"/>
              <a:lumOff val="60000"/>
            </a:schemeClr>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3091" y="1644458"/>
            <a:ext cx="814323" cy="6998084"/>
          </a:xfrm>
          <a:prstGeom prst="rect">
            <a:avLst/>
          </a:prstGeom>
        </p:spPr>
      </p:pic>
      <p:sp>
        <p:nvSpPr>
          <p:cNvPr id="8" name="TextBox 8"/>
          <p:cNvSpPr txBox="1"/>
          <p:nvPr/>
        </p:nvSpPr>
        <p:spPr>
          <a:xfrm>
            <a:off x="1993092" y="495300"/>
            <a:ext cx="14301818" cy="696922"/>
          </a:xfrm>
          <a:prstGeom prst="rect">
            <a:avLst/>
          </a:prstGeom>
        </p:spPr>
        <p:txBody>
          <a:bodyPr wrap="square" lIns="0" tIns="0" rIns="0" bIns="0" rtlCol="0" anchor="t">
            <a:spAutoFit/>
          </a:bodyPr>
          <a:lstStyle/>
          <a:p>
            <a:pPr marL="0" lvl="0" indent="0" algn="ctr">
              <a:lnSpc>
                <a:spcPts val="6100"/>
              </a:lnSpc>
              <a:spcBef>
                <a:spcPct val="0"/>
              </a:spcBef>
            </a:pPr>
            <a:r>
              <a:rPr lang="en-US" sz="3200" b="1" u="none" dirty="0">
                <a:solidFill>
                  <a:schemeClr val="tx1">
                    <a:lumMod val="95000"/>
                    <a:lumOff val="5000"/>
                  </a:schemeClr>
                </a:solidFill>
                <a:latin typeface="+mj-lt"/>
              </a:rPr>
              <a:t>Effect of Social </a:t>
            </a:r>
            <a:r>
              <a:rPr lang="en-US" sz="3200" b="1" u="none" dirty="0">
                <a:solidFill>
                  <a:schemeClr val="tx1">
                    <a:lumMod val="95000"/>
                    <a:lumOff val="5000"/>
                  </a:schemeClr>
                </a:solidFill>
                <a:latin typeface="Agrandir Medium"/>
              </a:rPr>
              <a:t>media on SLIIT youth student.!</a:t>
            </a:r>
          </a:p>
        </p:txBody>
      </p:sp>
      <p:sp>
        <p:nvSpPr>
          <p:cNvPr id="9" name="TextBox 17">
            <a:extLst>
              <a:ext uri="{FF2B5EF4-FFF2-40B4-BE49-F238E27FC236}">
                <a16:creationId xmlns:a16="http://schemas.microsoft.com/office/drawing/2014/main" id="{3442F090-CC06-47ED-A9D1-7775FFB45C6A}"/>
              </a:ext>
            </a:extLst>
          </p:cNvPr>
          <p:cNvSpPr txBox="1"/>
          <p:nvPr/>
        </p:nvSpPr>
        <p:spPr>
          <a:xfrm>
            <a:off x="3214576" y="2628900"/>
            <a:ext cx="11263424" cy="359073"/>
          </a:xfrm>
          <a:prstGeom prst="rect">
            <a:avLst/>
          </a:prstGeom>
        </p:spPr>
        <p:txBody>
          <a:bodyPr wrap="square" lIns="0" tIns="0" rIns="0" bIns="0" rtlCol="0" anchor="t">
            <a:spAutoFit/>
          </a:bodyPr>
          <a:lstStyle/>
          <a:p>
            <a:pPr lvl="8">
              <a:lnSpc>
                <a:spcPts val="2800"/>
              </a:lnSpc>
              <a:spcBef>
                <a:spcPct val="0"/>
              </a:spcBef>
            </a:pPr>
            <a:endParaRPr lang="en-US" sz="2400" dirty="0">
              <a:solidFill>
                <a:srgbClr val="2E2E2E"/>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FD7B360-9227-49CC-9898-CE5C0A458C80}"/>
              </a:ext>
            </a:extLst>
          </p:cNvPr>
          <p:cNvSpPr txBox="1"/>
          <p:nvPr/>
        </p:nvSpPr>
        <p:spPr>
          <a:xfrm>
            <a:off x="3581400" y="1997963"/>
            <a:ext cx="12306348" cy="9126153"/>
          </a:xfrm>
          <a:prstGeom prst="rect">
            <a:avLst/>
          </a:prstGeom>
          <a:noFill/>
        </p:spPr>
        <p:txBody>
          <a:bodyPr wrap="square">
            <a:spAutoFit/>
          </a:bodyPr>
          <a:lstStyle/>
          <a:p>
            <a:pPr marR="0">
              <a:lnSpc>
                <a:spcPct val="107000"/>
              </a:lnSpc>
              <a:spcBef>
                <a:spcPts val="0"/>
              </a:spcBef>
              <a:spcAft>
                <a:spcPts val="80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Social Media is a topic of controversy today. Many feels that is boon but majority feels that is a curse</a:t>
            </a:r>
          </a:p>
          <a:p>
            <a:pPr marL="457200" marR="0" indent="-457200">
              <a:lnSpc>
                <a:spcPct val="107000"/>
              </a:lnSpc>
              <a:spcBef>
                <a:spcPts val="0"/>
              </a:spcBef>
              <a:spcAft>
                <a:spcPts val="800"/>
              </a:spcAft>
              <a:buFont typeface="Wingdings" panose="05000000000000000000" pitchFamily="2" charset="2"/>
              <a:buChar char="Ø"/>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Mostly people feel that social media has destroyed human interaction.</a:t>
            </a:r>
          </a:p>
          <a:p>
            <a:pPr marL="457200" marR="0" indent="-457200">
              <a:lnSpc>
                <a:spcPct val="107000"/>
              </a:lnSpc>
              <a:spcBef>
                <a:spcPts val="0"/>
              </a:spcBef>
              <a:spcAft>
                <a:spcPts val="800"/>
              </a:spcAft>
              <a:buFont typeface="Wingdings" panose="05000000000000000000" pitchFamily="2" charset="2"/>
              <a:buChar char="Ø"/>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Social Media has positive as well as negative</a:t>
            </a:r>
          </a:p>
          <a:p>
            <a:pPr marL="457200" marR="0" indent="-457200">
              <a:lnSpc>
                <a:spcPct val="107000"/>
              </a:lnSpc>
              <a:spcBef>
                <a:spcPts val="0"/>
              </a:spcBef>
              <a:spcAft>
                <a:spcPts val="800"/>
              </a:spcAft>
              <a:buFont typeface="Wingdings" panose="05000000000000000000" pitchFamily="2" charset="2"/>
              <a:buChar char="Ø"/>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buFont typeface="Wingdings" panose="05000000000000000000" pitchFamily="2" charset="2"/>
              <a:buChar char="Ø"/>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buFont typeface="Wingdings" panose="05000000000000000000" pitchFamily="2" charset="2"/>
              <a:buChar char="Ø"/>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en-US" sz="2800" dirty="0">
                <a:effectLst/>
                <a:latin typeface="Arial" panose="020B0604020202020204" pitchFamily="34" charset="0"/>
                <a:ea typeface="Calibri" panose="020F0502020204030204" pitchFamily="34" charset="0"/>
                <a:cs typeface="Arial" panose="020B0604020202020204" pitchFamily="34" charset="0"/>
              </a:rPr>
              <a:t>.</a:t>
            </a:r>
          </a:p>
          <a:p>
            <a:pPr marR="0">
              <a:lnSpc>
                <a:spcPct val="107000"/>
              </a:lnSpc>
              <a:spcBef>
                <a:spcPts val="0"/>
              </a:spcBef>
              <a:spcAft>
                <a:spcPts val="80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a:t>
            </a:r>
          </a:p>
          <a:p>
            <a:pPr marL="285750" marR="0" indent="-285750">
              <a:lnSpc>
                <a:spcPct val="107000"/>
              </a:lnSpc>
              <a:spcBef>
                <a:spcPts val="0"/>
              </a:spcBef>
              <a:spcAft>
                <a:spcPts val="800"/>
              </a:spcAft>
              <a:buFont typeface="Wingdings" panose="05000000000000000000" pitchFamily="2" charset="2"/>
              <a:buChar char="v"/>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a:t>
            </a:r>
          </a:p>
        </p:txBody>
      </p:sp>
    </p:spTree>
    <p:extLst>
      <p:ext uri="{BB962C8B-B14F-4D97-AF65-F5344CB8AC3E}">
        <p14:creationId xmlns:p14="http://schemas.microsoft.com/office/powerpoint/2010/main" val="19649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5720"/>
            <a:ext cx="18288000" cy="10287000"/>
          </a:xfrm>
          <a:prstGeom prst="rect">
            <a:avLst/>
          </a:prstGeom>
        </p:spPr>
      </p:pic>
      <p:sp>
        <p:nvSpPr>
          <p:cNvPr id="15" name="TextBox 15"/>
          <p:cNvSpPr txBox="1"/>
          <p:nvPr/>
        </p:nvSpPr>
        <p:spPr>
          <a:xfrm>
            <a:off x="1386839" y="45720"/>
            <a:ext cx="14767561" cy="2115259"/>
          </a:xfrm>
          <a:prstGeom prst="rect">
            <a:avLst/>
          </a:prstGeom>
        </p:spPr>
        <p:txBody>
          <a:bodyPr wrap="square" lIns="0" tIns="0" rIns="0" bIns="0" rtlCol="0" anchor="t">
            <a:spAutoFit/>
          </a:bodyPr>
          <a:lstStyle/>
          <a:p>
            <a:pPr algn="ctr">
              <a:lnSpc>
                <a:spcPts val="5680"/>
              </a:lnSpc>
              <a:spcBef>
                <a:spcPct val="0"/>
              </a:spcBef>
            </a:pPr>
            <a:endParaRPr lang="en-US" sz="3600" dirty="0">
              <a:solidFill>
                <a:srgbClr val="2D2828"/>
              </a:solidFill>
              <a:latin typeface="Arial" panose="020B0604020202020204" pitchFamily="34" charset="0"/>
              <a:cs typeface="Arial" panose="020B0604020202020204" pitchFamily="34" charset="0"/>
            </a:endParaRPr>
          </a:p>
          <a:p>
            <a:pPr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a:t>
            </a:r>
            <a:r>
              <a:rPr lang="en-US" sz="3600" b="1" u="none" dirty="0">
                <a:solidFill>
                  <a:schemeClr val="tx1">
                    <a:lumMod val="95000"/>
                    <a:lumOff val="5000"/>
                  </a:schemeClr>
                </a:solidFill>
                <a:latin typeface="Agrandir Medium"/>
              </a:rPr>
              <a:t>Effect of Social media on SLIIT youth student.!</a:t>
            </a:r>
          </a:p>
          <a:p>
            <a:pPr marL="0" lvl="0" indent="0" algn="ctr">
              <a:lnSpc>
                <a:spcPts val="5680"/>
              </a:lnSpc>
              <a:spcBef>
                <a:spcPct val="0"/>
              </a:spcBef>
            </a:pPr>
            <a:endParaRPr lang="en-US" sz="3600" dirty="0">
              <a:solidFill>
                <a:srgbClr val="2D2828"/>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DC4564B-233D-44BE-9314-DD62AAE7BF18}"/>
              </a:ext>
            </a:extLst>
          </p:cNvPr>
          <p:cNvPicPr>
            <a:picLocks noChangeAspect="1"/>
          </p:cNvPicPr>
          <p:nvPr/>
        </p:nvPicPr>
        <p:blipFill>
          <a:blip r:embed="rId3"/>
          <a:stretch>
            <a:fillRect/>
          </a:stretch>
        </p:blipFill>
        <p:spPr>
          <a:xfrm>
            <a:off x="1066800" y="2247900"/>
            <a:ext cx="16306801" cy="7543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333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5240"/>
            <a:ext cx="18288000" cy="10287000"/>
          </a:xfrm>
          <a:prstGeom prst="rect">
            <a:avLst/>
          </a:prstGeom>
        </p:spPr>
      </p:pic>
      <p:sp>
        <p:nvSpPr>
          <p:cNvPr id="15" name="TextBox 15"/>
          <p:cNvSpPr txBox="1"/>
          <p:nvPr/>
        </p:nvSpPr>
        <p:spPr>
          <a:xfrm>
            <a:off x="1386839" y="45720"/>
            <a:ext cx="14767561" cy="2115259"/>
          </a:xfrm>
          <a:prstGeom prst="rect">
            <a:avLst/>
          </a:prstGeom>
        </p:spPr>
        <p:txBody>
          <a:bodyPr wrap="square" lIns="0" tIns="0" rIns="0" bIns="0" rtlCol="0" anchor="t">
            <a:spAutoFit/>
          </a:bodyPr>
          <a:lstStyle/>
          <a:p>
            <a:pPr algn="ctr">
              <a:lnSpc>
                <a:spcPts val="5680"/>
              </a:lnSpc>
              <a:spcBef>
                <a:spcPct val="0"/>
              </a:spcBef>
            </a:pPr>
            <a:endParaRPr lang="en-US" sz="3600" dirty="0">
              <a:solidFill>
                <a:srgbClr val="2D2828"/>
              </a:solidFill>
              <a:latin typeface="Arial" panose="020B0604020202020204" pitchFamily="34" charset="0"/>
              <a:cs typeface="Arial" panose="020B0604020202020204" pitchFamily="34" charset="0"/>
            </a:endParaRPr>
          </a:p>
          <a:p>
            <a:pPr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a:t>
            </a:r>
            <a:r>
              <a:rPr lang="en-US" sz="3600" b="1" u="none" dirty="0">
                <a:solidFill>
                  <a:schemeClr val="tx1">
                    <a:lumMod val="95000"/>
                    <a:lumOff val="5000"/>
                  </a:schemeClr>
                </a:solidFill>
                <a:latin typeface="Agrandir Medium"/>
              </a:rPr>
              <a:t>Effect of Social media on SLIIT youth student.!</a:t>
            </a:r>
          </a:p>
          <a:p>
            <a:pPr marL="0" lvl="0" indent="0" algn="ctr">
              <a:lnSpc>
                <a:spcPts val="5680"/>
              </a:lnSpc>
              <a:spcBef>
                <a:spcPct val="0"/>
              </a:spcBef>
            </a:pPr>
            <a:endParaRPr lang="en-US" sz="3600" dirty="0">
              <a:solidFill>
                <a:srgbClr val="2D2828"/>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0630C75-74F2-416F-9D35-B93B479D268E}"/>
              </a:ext>
            </a:extLst>
          </p:cNvPr>
          <p:cNvPicPr>
            <a:picLocks noChangeAspect="1"/>
          </p:cNvPicPr>
          <p:nvPr/>
        </p:nvPicPr>
        <p:blipFill>
          <a:blip r:embed="rId3"/>
          <a:stretch>
            <a:fillRect/>
          </a:stretch>
        </p:blipFill>
        <p:spPr>
          <a:xfrm>
            <a:off x="1752599" y="2160978"/>
            <a:ext cx="15148561" cy="7097322"/>
          </a:xfrm>
          <a:prstGeom prst="rect">
            <a:avLst/>
          </a:prstGeom>
        </p:spPr>
      </p:pic>
      <p:pic>
        <p:nvPicPr>
          <p:cNvPr id="6" name="Picture 5">
            <a:extLst>
              <a:ext uri="{FF2B5EF4-FFF2-40B4-BE49-F238E27FC236}">
                <a16:creationId xmlns:a16="http://schemas.microsoft.com/office/drawing/2014/main" id="{1AEFF548-2C0A-4EEF-A993-BC90FFBFC82E}"/>
              </a:ext>
            </a:extLst>
          </p:cNvPr>
          <p:cNvPicPr>
            <a:picLocks noChangeAspect="1"/>
          </p:cNvPicPr>
          <p:nvPr/>
        </p:nvPicPr>
        <p:blipFill>
          <a:blip r:embed="rId4"/>
          <a:stretch>
            <a:fillRect/>
          </a:stretch>
        </p:blipFill>
        <p:spPr>
          <a:xfrm>
            <a:off x="11484862" y="2726222"/>
            <a:ext cx="4426080" cy="4925995"/>
          </a:xfrm>
          <a:prstGeom prst="rect">
            <a:avLst/>
          </a:prstGeom>
        </p:spPr>
      </p:pic>
      <p:pic>
        <p:nvPicPr>
          <p:cNvPr id="7" name="Picture 6">
            <a:extLst>
              <a:ext uri="{FF2B5EF4-FFF2-40B4-BE49-F238E27FC236}">
                <a16:creationId xmlns:a16="http://schemas.microsoft.com/office/drawing/2014/main" id="{53A4D1E2-28AD-46F1-A0EE-763FDA46F4A3}"/>
              </a:ext>
            </a:extLst>
          </p:cNvPr>
          <p:cNvPicPr>
            <a:picLocks noChangeAspect="1"/>
          </p:cNvPicPr>
          <p:nvPr/>
        </p:nvPicPr>
        <p:blipFill>
          <a:blip r:embed="rId5"/>
          <a:stretch>
            <a:fillRect/>
          </a:stretch>
        </p:blipFill>
        <p:spPr>
          <a:xfrm>
            <a:off x="2489455" y="2134226"/>
            <a:ext cx="8766808" cy="7097322"/>
          </a:xfrm>
          <a:prstGeom prst="rect">
            <a:avLst/>
          </a:prstGeom>
        </p:spPr>
      </p:pic>
      <p:grpSp>
        <p:nvGrpSpPr>
          <p:cNvPr id="8" name="Group 3">
            <a:extLst>
              <a:ext uri="{FF2B5EF4-FFF2-40B4-BE49-F238E27FC236}">
                <a16:creationId xmlns:a16="http://schemas.microsoft.com/office/drawing/2014/main" id="{7C60F676-BDDD-4132-A2FC-C905AA3F7DFB}"/>
              </a:ext>
            </a:extLst>
          </p:cNvPr>
          <p:cNvGrpSpPr/>
          <p:nvPr/>
        </p:nvGrpSpPr>
        <p:grpSpPr>
          <a:xfrm>
            <a:off x="1295400" y="3200389"/>
            <a:ext cx="7380319" cy="2695835"/>
            <a:chOff x="-1338761" y="76200"/>
            <a:chExt cx="2151561" cy="1396842"/>
          </a:xfrm>
        </p:grpSpPr>
        <p:sp>
          <p:nvSpPr>
            <p:cNvPr id="9" name="Freeform 4">
              <a:extLst>
                <a:ext uri="{FF2B5EF4-FFF2-40B4-BE49-F238E27FC236}">
                  <a16:creationId xmlns:a16="http://schemas.microsoft.com/office/drawing/2014/main" id="{E33C6AAE-ECD6-45F1-B58D-F7EB55317390}"/>
                </a:ext>
              </a:extLst>
            </p:cNvPr>
            <p:cNvSpPr/>
            <p:nvPr/>
          </p:nvSpPr>
          <p:spPr>
            <a:xfrm>
              <a:off x="-583473" y="665235"/>
              <a:ext cx="622001" cy="807807"/>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606DEA"/>
            </a:solidFill>
          </p:spPr>
          <p:txBody>
            <a:bodyPr/>
            <a:lstStyle/>
            <a:p>
              <a:pPr marL="285750" indent="-285750">
                <a:buFont typeface="Arial" panose="020B0604020202020204" pitchFamily="34" charset="0"/>
                <a:buChar char="•"/>
              </a:pPr>
              <a:r>
                <a:rPr lang="en-US" dirty="0"/>
                <a:t>Facebook</a:t>
              </a:r>
            </a:p>
            <a:p>
              <a:pPr marL="285750" indent="-285750">
                <a:buFont typeface="Arial" panose="020B0604020202020204" pitchFamily="34" charset="0"/>
                <a:buChar char="•"/>
              </a:pPr>
              <a:r>
                <a:rPr lang="en-US" dirty="0" err="1"/>
                <a:t>Whatsapp</a:t>
              </a:r>
              <a:endParaRPr lang="en-US" dirty="0"/>
            </a:p>
            <a:p>
              <a:pPr marL="285750" indent="-285750">
                <a:buFont typeface="Arial" panose="020B0604020202020204" pitchFamily="34" charset="0"/>
                <a:buChar char="•"/>
              </a:pPr>
              <a:r>
                <a:rPr lang="en-US" dirty="0"/>
                <a:t>Instagram</a:t>
              </a:r>
            </a:p>
            <a:p>
              <a:pPr marL="285750" indent="-285750">
                <a:buFont typeface="Arial" panose="020B0604020202020204" pitchFamily="34" charset="0"/>
                <a:buChar char="•"/>
              </a:pPr>
              <a:r>
                <a:rPr lang="en-US" dirty="0"/>
                <a:t>Viber</a:t>
              </a:r>
            </a:p>
          </p:txBody>
        </p:sp>
        <p:sp>
          <p:nvSpPr>
            <p:cNvPr id="10" name="TextBox 5">
              <a:extLst>
                <a:ext uri="{FF2B5EF4-FFF2-40B4-BE49-F238E27FC236}">
                  <a16:creationId xmlns:a16="http://schemas.microsoft.com/office/drawing/2014/main" id="{22E03F42-E048-4C97-AAA3-3C08420FA13B}"/>
                </a:ext>
              </a:extLst>
            </p:cNvPr>
            <p:cNvSpPr txBox="1"/>
            <p:nvPr/>
          </p:nvSpPr>
          <p:spPr>
            <a:xfrm>
              <a:off x="-1338761" y="76200"/>
              <a:ext cx="2151561" cy="736600"/>
            </a:xfrm>
            <a:prstGeom prst="rect">
              <a:avLst/>
            </a:prstGeom>
          </p:spPr>
          <p:txBody>
            <a:bodyPr lIns="50800" tIns="50800" rIns="50800" bIns="50800" rtlCol="0" anchor="ctr"/>
            <a:lstStyle/>
            <a:p>
              <a:pPr algn="ctr">
                <a:lnSpc>
                  <a:spcPts val="6180"/>
                </a:lnSpc>
              </a:pPr>
              <a:endParaRPr lang="en-US" sz="2800" spc="426" dirty="0">
                <a:solidFill>
                  <a:srgbClr val="FFFFFF"/>
                </a:solidFill>
                <a:latin typeface="Arimo Bold"/>
              </a:endParaRPr>
            </a:p>
          </p:txBody>
        </p:sp>
      </p:grpSp>
    </p:spTree>
    <p:extLst>
      <p:ext uri="{BB962C8B-B14F-4D97-AF65-F5344CB8AC3E}">
        <p14:creationId xmlns:p14="http://schemas.microsoft.com/office/powerpoint/2010/main" val="6193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130" y="-22926"/>
            <a:ext cx="18288000" cy="10287000"/>
          </a:xfrm>
          <a:prstGeom prst="rect">
            <a:avLst/>
          </a:prstGeom>
        </p:spPr>
      </p:pic>
      <p:sp>
        <p:nvSpPr>
          <p:cNvPr id="4" name="Freeform 4"/>
          <p:cNvSpPr/>
          <p:nvPr/>
        </p:nvSpPr>
        <p:spPr>
          <a:xfrm>
            <a:off x="2400252" y="1787733"/>
            <a:ext cx="13870738" cy="6665683"/>
          </a:xfrm>
          <a:custGeom>
            <a:avLst/>
            <a:gdLst/>
            <a:ahLst/>
            <a:cxnLst/>
            <a:rect l="l" t="t" r="r" b="b"/>
            <a:pathLst>
              <a:path w="3653199" h="1755571">
                <a:moveTo>
                  <a:pt x="28466" y="0"/>
                </a:moveTo>
                <a:lnTo>
                  <a:pt x="3624734" y="0"/>
                </a:lnTo>
                <a:cubicBezTo>
                  <a:pt x="3640455" y="0"/>
                  <a:pt x="3653199" y="12744"/>
                  <a:pt x="3653199" y="28466"/>
                </a:cubicBezTo>
                <a:lnTo>
                  <a:pt x="3653199" y="1727105"/>
                </a:lnTo>
                <a:cubicBezTo>
                  <a:pt x="3653199" y="1742827"/>
                  <a:pt x="3640455" y="1755571"/>
                  <a:pt x="3624734" y="1755571"/>
                </a:cubicBezTo>
                <a:lnTo>
                  <a:pt x="28466" y="1755571"/>
                </a:lnTo>
                <a:cubicBezTo>
                  <a:pt x="12744" y="1755571"/>
                  <a:pt x="0" y="1742827"/>
                  <a:pt x="0" y="1727105"/>
                </a:cubicBezTo>
                <a:lnTo>
                  <a:pt x="0" y="28466"/>
                </a:lnTo>
                <a:cubicBezTo>
                  <a:pt x="0" y="12744"/>
                  <a:pt x="12744" y="0"/>
                  <a:pt x="28466" y="0"/>
                </a:cubicBezTo>
                <a:close/>
              </a:path>
            </a:pathLst>
          </a:custGeom>
          <a:solidFill>
            <a:schemeClr val="accent2">
              <a:lumMod val="40000"/>
              <a:lumOff val="60000"/>
            </a:schemeClr>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81678" y="1646406"/>
            <a:ext cx="814323" cy="6998084"/>
          </a:xfrm>
          <a:prstGeom prst="rect">
            <a:avLst/>
          </a:prstGeom>
        </p:spPr>
      </p:pic>
      <p:sp>
        <p:nvSpPr>
          <p:cNvPr id="8" name="TextBox 8"/>
          <p:cNvSpPr txBox="1"/>
          <p:nvPr/>
        </p:nvSpPr>
        <p:spPr>
          <a:xfrm>
            <a:off x="2023352" y="447472"/>
            <a:ext cx="14271557" cy="696922"/>
          </a:xfrm>
          <a:prstGeom prst="rect">
            <a:avLst/>
          </a:prstGeom>
        </p:spPr>
        <p:txBody>
          <a:bodyPr wrap="square" lIns="0" tIns="0" rIns="0" bIns="0" rtlCol="0" anchor="t">
            <a:spAutoFit/>
          </a:bodyPr>
          <a:lstStyle/>
          <a:p>
            <a:pPr lvl="0" algn="ctr">
              <a:lnSpc>
                <a:spcPts val="6100"/>
              </a:lnSpc>
              <a:spcBef>
                <a:spcPct val="0"/>
              </a:spcBef>
            </a:pPr>
            <a:r>
              <a:rPr lang="en-US" sz="3200" b="1" u="sng" dirty="0">
                <a:solidFill>
                  <a:schemeClr val="tx1">
                    <a:lumMod val="95000"/>
                    <a:lumOff val="5000"/>
                  </a:schemeClr>
                </a:solidFill>
                <a:latin typeface="Agrandir Medium"/>
              </a:rPr>
              <a:t>Positive and negative effects of social media use</a:t>
            </a:r>
          </a:p>
        </p:txBody>
      </p:sp>
      <p:sp>
        <p:nvSpPr>
          <p:cNvPr id="9" name="TextBox 17">
            <a:extLst>
              <a:ext uri="{FF2B5EF4-FFF2-40B4-BE49-F238E27FC236}">
                <a16:creationId xmlns:a16="http://schemas.microsoft.com/office/drawing/2014/main" id="{3442F090-CC06-47ED-A9D1-7775FFB45C6A}"/>
              </a:ext>
            </a:extLst>
          </p:cNvPr>
          <p:cNvSpPr txBox="1"/>
          <p:nvPr/>
        </p:nvSpPr>
        <p:spPr>
          <a:xfrm>
            <a:off x="3214576" y="2628900"/>
            <a:ext cx="11263424" cy="359073"/>
          </a:xfrm>
          <a:prstGeom prst="rect">
            <a:avLst/>
          </a:prstGeom>
        </p:spPr>
        <p:txBody>
          <a:bodyPr wrap="square" lIns="0" tIns="0" rIns="0" bIns="0" rtlCol="0" anchor="t">
            <a:spAutoFit/>
          </a:bodyPr>
          <a:lstStyle/>
          <a:p>
            <a:pPr lvl="8">
              <a:lnSpc>
                <a:spcPts val="2800"/>
              </a:lnSpc>
              <a:spcBef>
                <a:spcPct val="0"/>
              </a:spcBef>
            </a:pPr>
            <a:endParaRPr lang="en-US" sz="2400" dirty="0">
              <a:solidFill>
                <a:srgbClr val="2E2E2E"/>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FD7B360-9227-49CC-9898-CE5C0A458C80}"/>
              </a:ext>
            </a:extLst>
          </p:cNvPr>
          <p:cNvSpPr txBox="1"/>
          <p:nvPr/>
        </p:nvSpPr>
        <p:spPr>
          <a:xfrm>
            <a:off x="3581400" y="1997963"/>
            <a:ext cx="12306348" cy="10888815"/>
          </a:xfrm>
          <a:prstGeom prst="rect">
            <a:avLst/>
          </a:prstGeom>
          <a:noFill/>
        </p:spPr>
        <p:txBody>
          <a:bodyPr wrap="square">
            <a:spAutoFit/>
          </a:bodyPr>
          <a:lstStyle/>
          <a:p>
            <a:pPr marL="457200" marR="0" indent="-457200">
              <a:lnSpc>
                <a:spcPct val="150000"/>
              </a:lnSpc>
              <a:spcBef>
                <a:spcPts val="0"/>
              </a:spcBef>
              <a:spcAft>
                <a:spcPts val="800"/>
              </a:spcAft>
              <a:buFont typeface="Wingdings" panose="05000000000000000000" pitchFamily="2" charset="2"/>
              <a:buChar char="Ø"/>
            </a:pPr>
            <a:r>
              <a:rPr lang="en-US" sz="2800" dirty="0">
                <a:latin typeface="Arial" panose="020B0604020202020204" pitchFamily="34" charset="0"/>
                <a:ea typeface="Calibri" panose="020F0502020204030204" pitchFamily="34" charset="0"/>
                <a:cs typeface="Arial" panose="020B0604020202020204" pitchFamily="34" charset="0"/>
              </a:rPr>
              <a:t>Communication made easy.</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Awareness of international issues</a:t>
            </a:r>
          </a:p>
          <a:p>
            <a:pPr marL="457200" marR="0" indent="-457200">
              <a:lnSpc>
                <a:spcPct val="150000"/>
              </a:lnSpc>
              <a:spcBef>
                <a:spcPts val="0"/>
              </a:spcBef>
              <a:spcAft>
                <a:spcPts val="800"/>
              </a:spcAft>
              <a:buFont typeface="Wingdings" panose="05000000000000000000" pitchFamily="2" charset="2"/>
              <a:buChar char="Ø"/>
            </a:pPr>
            <a:r>
              <a:rPr lang="en-US" sz="2800" dirty="0">
                <a:latin typeface="Arial" panose="020B0604020202020204" pitchFamily="34" charset="0"/>
                <a:ea typeface="Calibri" panose="020F0502020204030204" pitchFamily="34" charset="0"/>
                <a:cs typeface="Arial" panose="020B0604020202020204" pitchFamily="34" charset="0"/>
              </a:rPr>
              <a:t>Lot of entertainment.</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Help in seeking new job offers.</a:t>
            </a:r>
          </a:p>
          <a:p>
            <a:pPr marL="457200" marR="0" indent="-457200">
              <a:lnSpc>
                <a:spcPct val="150000"/>
              </a:lnSpc>
              <a:spcBef>
                <a:spcPts val="0"/>
              </a:spcBef>
              <a:spcAft>
                <a:spcPts val="800"/>
              </a:spcAft>
              <a:buFont typeface="Wingdings" panose="05000000000000000000" pitchFamily="2" charset="2"/>
              <a:buChar char="Ø"/>
            </a:pPr>
            <a:r>
              <a:rPr lang="en-US" sz="2800" dirty="0">
                <a:latin typeface="Arial" panose="020B0604020202020204" pitchFamily="34" charset="0"/>
                <a:ea typeface="Calibri" panose="020F0502020204030204" pitchFamily="34" charset="0"/>
                <a:cs typeface="Arial" panose="020B0604020202020204" pitchFamily="34" charset="0"/>
              </a:rPr>
              <a:t>Develop Communication skills &amp; improve knowledge.</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Spread the information easily through social media</a:t>
            </a:r>
            <a:r>
              <a:rPr lang="en-US" sz="2800" dirty="0">
                <a:latin typeface="Arial" panose="020B0604020202020204" pitchFamily="34" charset="0"/>
                <a:ea typeface="Calibri" panose="020F0502020204030204" pitchFamily="34" charset="0"/>
                <a:cs typeface="Arial" panose="020B0604020202020204" pitchFamily="34" charset="0"/>
              </a:rPr>
              <a:t>.</a:t>
            </a:r>
          </a:p>
          <a:p>
            <a:pPr marL="457200" marR="0" indent="-457200">
              <a:lnSpc>
                <a:spcPct val="150000"/>
              </a:lnSpc>
              <a:spcBef>
                <a:spcPts val="0"/>
              </a:spcBef>
              <a:spcAft>
                <a:spcPts val="800"/>
              </a:spcAft>
              <a:buFont typeface="Wingdings" panose="05000000000000000000" pitchFamily="2" charset="2"/>
              <a:buChar char="Ø"/>
            </a:pPr>
            <a:r>
              <a:rPr lang="en-US" sz="2800" dirty="0">
                <a:latin typeface="Arial" panose="020B0604020202020204" pitchFamily="34" charset="0"/>
                <a:ea typeface="Calibri" panose="020F0502020204030204" pitchFamily="34" charset="0"/>
                <a:cs typeface="Arial" panose="020B0604020202020204" pitchFamily="34" charset="0"/>
              </a:rPr>
              <a:t>Online  (Education , Shopping , Booking &amp; Money transaction etc.)</a:t>
            </a: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800"/>
              </a:spcAft>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50000"/>
              </a:lnSpc>
              <a:spcBef>
                <a:spcPts val="0"/>
              </a:spcBef>
              <a:spcAft>
                <a:spcPts val="800"/>
              </a:spcAft>
              <a:buFont typeface="Wingdings" panose="05000000000000000000" pitchFamily="2" charset="2"/>
              <a:buChar char="Ø"/>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50000"/>
              </a:lnSpc>
              <a:spcBef>
                <a:spcPts val="0"/>
              </a:spcBef>
              <a:spcAft>
                <a:spcPts val="800"/>
              </a:spcAft>
              <a:buFont typeface="Wingdings" panose="05000000000000000000" pitchFamily="2" charset="2"/>
              <a:buChar char="Ø"/>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800"/>
              </a:spcAft>
            </a:pPr>
            <a:r>
              <a:rPr lang="en-US" sz="2800" dirty="0">
                <a:effectLst/>
                <a:latin typeface="Arial" panose="020B0604020202020204" pitchFamily="34" charset="0"/>
                <a:ea typeface="Calibri" panose="020F0502020204030204" pitchFamily="34" charset="0"/>
                <a:cs typeface="Arial" panose="020B0604020202020204" pitchFamily="34" charset="0"/>
              </a:rPr>
              <a:t>.</a:t>
            </a:r>
          </a:p>
          <a:p>
            <a:pPr marR="0">
              <a:lnSpc>
                <a:spcPct val="150000"/>
              </a:lnSpc>
              <a:spcBef>
                <a:spcPts val="0"/>
              </a:spcBef>
              <a:spcAft>
                <a:spcPts val="80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a:t>
            </a:r>
          </a:p>
          <a:p>
            <a:pPr marL="285750" marR="0" indent="-285750">
              <a:lnSpc>
                <a:spcPct val="107000"/>
              </a:lnSpc>
              <a:spcBef>
                <a:spcPts val="0"/>
              </a:spcBef>
              <a:spcAft>
                <a:spcPts val="800"/>
              </a:spcAft>
              <a:buFont typeface="Wingdings" panose="05000000000000000000" pitchFamily="2" charset="2"/>
              <a:buChar char="v"/>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a:t>
            </a:r>
          </a:p>
        </p:txBody>
      </p:sp>
      <p:sp>
        <p:nvSpPr>
          <p:cNvPr id="10" name="TextBox 8">
            <a:extLst>
              <a:ext uri="{FF2B5EF4-FFF2-40B4-BE49-F238E27FC236}">
                <a16:creationId xmlns:a16="http://schemas.microsoft.com/office/drawing/2014/main" id="{906AC3F3-DC8F-40E1-8521-90CFADB6B0DE}"/>
              </a:ext>
            </a:extLst>
          </p:cNvPr>
          <p:cNvSpPr txBox="1"/>
          <p:nvPr/>
        </p:nvSpPr>
        <p:spPr>
          <a:xfrm>
            <a:off x="2175752" y="1009315"/>
            <a:ext cx="13711996" cy="696922"/>
          </a:xfrm>
          <a:prstGeom prst="rect">
            <a:avLst/>
          </a:prstGeom>
        </p:spPr>
        <p:txBody>
          <a:bodyPr wrap="square" lIns="0" tIns="0" rIns="0" bIns="0" rtlCol="0" anchor="t">
            <a:spAutoFit/>
          </a:bodyPr>
          <a:lstStyle/>
          <a:p>
            <a:pPr marL="0" lvl="0" indent="0" algn="ctr">
              <a:lnSpc>
                <a:spcPts val="6100"/>
              </a:lnSpc>
              <a:spcBef>
                <a:spcPct val="0"/>
              </a:spcBef>
            </a:pPr>
            <a:r>
              <a:rPr lang="en-US" sz="3200" b="1" u="none" dirty="0">
                <a:solidFill>
                  <a:schemeClr val="tx1">
                    <a:lumMod val="95000"/>
                    <a:lumOff val="5000"/>
                  </a:schemeClr>
                </a:solidFill>
                <a:latin typeface="Agrandir Medium"/>
              </a:rPr>
              <a:t>Positive Effects</a:t>
            </a:r>
          </a:p>
        </p:txBody>
      </p:sp>
    </p:spTree>
    <p:extLst>
      <p:ext uri="{BB962C8B-B14F-4D97-AF65-F5344CB8AC3E}">
        <p14:creationId xmlns:p14="http://schemas.microsoft.com/office/powerpoint/2010/main" val="182679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circle(in)">
                                      <p:cBhvr>
                                        <p:cTn id="12" dur="20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circle(in)">
                                      <p:cBhvr>
                                        <p:cTn id="17" dur="20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circle(in)">
                                      <p:cBhvr>
                                        <p:cTn id="22" dur="20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circle(in)">
                                      <p:cBhvr>
                                        <p:cTn id="27" dur="20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circle(in)">
                                      <p:cBhvr>
                                        <p:cTn id="32" dur="2000"/>
                                        <p:tgtEl>
                                          <p:spTgt spid="1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Effect transition="in" filter="circle(in)">
                                      <p:cBhvr>
                                        <p:cTn id="37" dur="2000"/>
                                        <p:tgtEl>
                                          <p:spTgt spid="1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2">
                                            <p:txEl>
                                              <p:pRg st="6" end="6"/>
                                            </p:txEl>
                                          </p:spTgt>
                                        </p:tgtEl>
                                        <p:attrNameLst>
                                          <p:attrName>style.visibility</p:attrName>
                                        </p:attrNameLst>
                                      </p:cBhvr>
                                      <p:to>
                                        <p:strVal val="visible"/>
                                      </p:to>
                                    </p:set>
                                    <p:animEffect transition="in" filter="circle(in)">
                                      <p:cBhvr>
                                        <p:cTn id="42" dur="20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9455" y="0"/>
            <a:ext cx="18288000" cy="10287000"/>
          </a:xfrm>
          <a:prstGeom prst="rect">
            <a:avLst/>
          </a:prstGeom>
        </p:spPr>
      </p:pic>
      <p:sp>
        <p:nvSpPr>
          <p:cNvPr id="4" name="Freeform 4"/>
          <p:cNvSpPr/>
          <p:nvPr/>
        </p:nvSpPr>
        <p:spPr>
          <a:xfrm>
            <a:off x="2400252" y="1810658"/>
            <a:ext cx="13870738" cy="6665683"/>
          </a:xfrm>
          <a:custGeom>
            <a:avLst/>
            <a:gdLst/>
            <a:ahLst/>
            <a:cxnLst/>
            <a:rect l="l" t="t" r="r" b="b"/>
            <a:pathLst>
              <a:path w="3653199" h="1755571">
                <a:moveTo>
                  <a:pt x="28466" y="0"/>
                </a:moveTo>
                <a:lnTo>
                  <a:pt x="3624734" y="0"/>
                </a:lnTo>
                <a:cubicBezTo>
                  <a:pt x="3640455" y="0"/>
                  <a:pt x="3653199" y="12744"/>
                  <a:pt x="3653199" y="28466"/>
                </a:cubicBezTo>
                <a:lnTo>
                  <a:pt x="3653199" y="1727105"/>
                </a:lnTo>
                <a:cubicBezTo>
                  <a:pt x="3653199" y="1742827"/>
                  <a:pt x="3640455" y="1755571"/>
                  <a:pt x="3624734" y="1755571"/>
                </a:cubicBezTo>
                <a:lnTo>
                  <a:pt x="28466" y="1755571"/>
                </a:lnTo>
                <a:cubicBezTo>
                  <a:pt x="12744" y="1755571"/>
                  <a:pt x="0" y="1742827"/>
                  <a:pt x="0" y="1727105"/>
                </a:cubicBezTo>
                <a:lnTo>
                  <a:pt x="0" y="28466"/>
                </a:lnTo>
                <a:cubicBezTo>
                  <a:pt x="0" y="12744"/>
                  <a:pt x="12744" y="0"/>
                  <a:pt x="28466" y="0"/>
                </a:cubicBezTo>
                <a:close/>
              </a:path>
            </a:pathLst>
          </a:custGeom>
          <a:solidFill>
            <a:schemeClr val="accent2">
              <a:lumMod val="40000"/>
              <a:lumOff val="60000"/>
            </a:schemeClr>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93091" y="1644458"/>
            <a:ext cx="814323" cy="6998084"/>
          </a:xfrm>
          <a:prstGeom prst="rect">
            <a:avLst/>
          </a:prstGeom>
        </p:spPr>
      </p:pic>
      <p:sp>
        <p:nvSpPr>
          <p:cNvPr id="8" name="TextBox 8"/>
          <p:cNvSpPr txBox="1"/>
          <p:nvPr/>
        </p:nvSpPr>
        <p:spPr>
          <a:xfrm>
            <a:off x="1984443" y="466928"/>
            <a:ext cx="14310467" cy="696922"/>
          </a:xfrm>
          <a:prstGeom prst="rect">
            <a:avLst/>
          </a:prstGeom>
        </p:spPr>
        <p:txBody>
          <a:bodyPr wrap="square" lIns="0" tIns="0" rIns="0" bIns="0" rtlCol="0" anchor="t">
            <a:spAutoFit/>
          </a:bodyPr>
          <a:lstStyle/>
          <a:p>
            <a:pPr lvl="0" algn="ctr">
              <a:lnSpc>
                <a:spcPts val="6100"/>
              </a:lnSpc>
              <a:spcBef>
                <a:spcPct val="0"/>
              </a:spcBef>
            </a:pPr>
            <a:r>
              <a:rPr lang="en-US" sz="3200" b="1" u="sng" dirty="0">
                <a:solidFill>
                  <a:schemeClr val="tx1">
                    <a:lumMod val="95000"/>
                    <a:lumOff val="5000"/>
                  </a:schemeClr>
                </a:solidFill>
                <a:latin typeface="Agrandir Medium"/>
              </a:rPr>
              <a:t>Positive and negative effects of social media use</a:t>
            </a:r>
          </a:p>
        </p:txBody>
      </p:sp>
      <p:sp>
        <p:nvSpPr>
          <p:cNvPr id="9" name="TextBox 17">
            <a:extLst>
              <a:ext uri="{FF2B5EF4-FFF2-40B4-BE49-F238E27FC236}">
                <a16:creationId xmlns:a16="http://schemas.microsoft.com/office/drawing/2014/main" id="{3442F090-CC06-47ED-A9D1-7775FFB45C6A}"/>
              </a:ext>
            </a:extLst>
          </p:cNvPr>
          <p:cNvSpPr txBox="1"/>
          <p:nvPr/>
        </p:nvSpPr>
        <p:spPr>
          <a:xfrm>
            <a:off x="3214576" y="2628900"/>
            <a:ext cx="11263424" cy="359073"/>
          </a:xfrm>
          <a:prstGeom prst="rect">
            <a:avLst/>
          </a:prstGeom>
        </p:spPr>
        <p:txBody>
          <a:bodyPr wrap="square" lIns="0" tIns="0" rIns="0" bIns="0" rtlCol="0" anchor="t">
            <a:spAutoFit/>
          </a:bodyPr>
          <a:lstStyle/>
          <a:p>
            <a:pPr lvl="8">
              <a:lnSpc>
                <a:spcPts val="2800"/>
              </a:lnSpc>
              <a:spcBef>
                <a:spcPct val="0"/>
              </a:spcBef>
            </a:pPr>
            <a:endParaRPr lang="en-US" sz="2400" dirty="0">
              <a:solidFill>
                <a:srgbClr val="2E2E2E"/>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FD7B360-9227-49CC-9898-CE5C0A458C80}"/>
              </a:ext>
            </a:extLst>
          </p:cNvPr>
          <p:cNvSpPr txBox="1"/>
          <p:nvPr/>
        </p:nvSpPr>
        <p:spPr>
          <a:xfrm>
            <a:off x="3363168" y="2171700"/>
            <a:ext cx="12306348" cy="10888815"/>
          </a:xfrm>
          <a:prstGeom prst="rect">
            <a:avLst/>
          </a:prstGeom>
          <a:noFill/>
        </p:spPr>
        <p:txBody>
          <a:bodyPr wrap="square">
            <a:spAutoFit/>
          </a:bodyPr>
          <a:lstStyle/>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Addiction.</a:t>
            </a:r>
          </a:p>
          <a:p>
            <a:pPr marL="457200" marR="0" indent="-457200">
              <a:lnSpc>
                <a:spcPct val="150000"/>
              </a:lnSpc>
              <a:spcBef>
                <a:spcPts val="0"/>
              </a:spcBef>
              <a:spcAft>
                <a:spcPts val="800"/>
              </a:spcAft>
              <a:buFont typeface="Wingdings" panose="05000000000000000000" pitchFamily="2" charset="2"/>
              <a:buChar char="Ø"/>
            </a:pPr>
            <a:r>
              <a:rPr lang="en-US" sz="2800" dirty="0">
                <a:latin typeface="Arial" panose="020B0604020202020204" pitchFamily="34" charset="0"/>
                <a:ea typeface="Calibri" panose="020F0502020204030204" pitchFamily="34" charset="0"/>
                <a:cs typeface="Arial" panose="020B0604020202020204" pitchFamily="34" charset="0"/>
              </a:rPr>
              <a:t>Health issues(Psychological Disorder)</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Diverting the goals</a:t>
            </a:r>
            <a:r>
              <a:rPr lang="en-US" sz="2800" dirty="0">
                <a:latin typeface="Arial" panose="020B0604020202020204" pitchFamily="34" charset="0"/>
                <a:ea typeface="Calibri" panose="020F0502020204030204" pitchFamily="34" charset="0"/>
                <a:cs typeface="Arial" panose="020B0604020202020204" pitchFamily="34" charset="0"/>
              </a:rPr>
              <a:t>.</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Break</a:t>
            </a:r>
            <a:r>
              <a:rPr lang="en-US" sz="2800" dirty="0">
                <a:latin typeface="Arial" panose="020B0604020202020204" pitchFamily="34" charset="0"/>
                <a:ea typeface="Calibri" panose="020F0502020204030204" pitchFamily="34" charset="0"/>
                <a:cs typeface="Arial" panose="020B0604020202020204" pitchFamily="34" charset="0"/>
              </a:rPr>
              <a:t>-up the relations.</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Increase in cyber crimes.</a:t>
            </a:r>
          </a:p>
          <a:p>
            <a:pPr marL="457200" marR="0" indent="-457200">
              <a:lnSpc>
                <a:spcPct val="150000"/>
              </a:lnSpc>
              <a:spcBef>
                <a:spcPts val="0"/>
              </a:spcBef>
              <a:spcAft>
                <a:spcPts val="800"/>
              </a:spcAft>
              <a:buFont typeface="Wingdings" panose="05000000000000000000" pitchFamily="2" charset="2"/>
              <a:buChar char="Ø"/>
            </a:pPr>
            <a:r>
              <a:rPr lang="en-US" sz="2800" dirty="0">
                <a:latin typeface="Arial" panose="020B0604020202020204" pitchFamily="34" charset="0"/>
                <a:ea typeface="Calibri" panose="020F0502020204030204" pitchFamily="34" charset="0"/>
                <a:cs typeface="Arial" panose="020B0604020202020204" pitchFamily="34" charset="0"/>
              </a:rPr>
              <a:t>Reduction in physical </a:t>
            </a:r>
            <a:r>
              <a:rPr lang="en-US" sz="2800" dirty="0" err="1">
                <a:latin typeface="Arial" panose="020B0604020202020204" pitchFamily="34" charset="0"/>
                <a:ea typeface="Calibri" panose="020F0502020204030204" pitchFamily="34" charset="0"/>
                <a:cs typeface="Arial" panose="020B0604020202020204" pitchFamily="34" charset="0"/>
              </a:rPr>
              <a:t>activies</a:t>
            </a:r>
            <a:r>
              <a:rPr lang="en-US" sz="2800" dirty="0">
                <a:latin typeface="Arial" panose="020B0604020202020204" pitchFamily="34" charset="0"/>
                <a:ea typeface="Calibri" panose="020F0502020204030204" pitchFamily="34" charset="0"/>
                <a:cs typeface="Arial" panose="020B0604020202020204" pitchFamily="34" charset="0"/>
              </a:rPr>
              <a:t>.</a:t>
            </a:r>
          </a:p>
          <a:p>
            <a:pPr marL="457200" marR="0" indent="-457200">
              <a:lnSpc>
                <a:spcPct val="150000"/>
              </a:lnSpc>
              <a:spcBef>
                <a:spcPts val="0"/>
              </a:spcBef>
              <a:spcAft>
                <a:spcPts val="800"/>
              </a:spcAft>
              <a:buFont typeface="Wingdings" panose="05000000000000000000" pitchFamily="2" charset="2"/>
              <a:buChar char="Ø"/>
            </a:pPr>
            <a:r>
              <a:rPr lang="en-US" sz="2800" dirty="0">
                <a:effectLst/>
                <a:latin typeface="Arial" panose="020B0604020202020204" pitchFamily="34" charset="0"/>
                <a:ea typeface="Calibri" panose="020F0502020204030204" pitchFamily="34" charset="0"/>
                <a:cs typeface="Arial" panose="020B0604020202020204" pitchFamily="34" charset="0"/>
              </a:rPr>
              <a:t>Prolonged used to se</a:t>
            </a:r>
            <a:r>
              <a:rPr lang="en-US" sz="2800" dirty="0">
                <a:latin typeface="Arial" panose="020B0604020202020204" pitchFamily="34" charset="0"/>
                <a:ea typeface="Calibri" panose="020F0502020204030204" pitchFamily="34" charset="0"/>
                <a:cs typeface="Arial" panose="020B0604020202020204" pitchFamily="34" charset="0"/>
              </a:rPr>
              <a:t> of display screen may weaken eye sight.</a:t>
            </a: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800"/>
              </a:spcAft>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50000"/>
              </a:lnSpc>
              <a:spcBef>
                <a:spcPts val="0"/>
              </a:spcBef>
              <a:spcAft>
                <a:spcPts val="800"/>
              </a:spcAft>
              <a:buFont typeface="Wingdings" panose="05000000000000000000" pitchFamily="2" charset="2"/>
              <a:buChar char="Ø"/>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50000"/>
              </a:lnSpc>
              <a:spcBef>
                <a:spcPts val="0"/>
              </a:spcBef>
              <a:spcAft>
                <a:spcPts val="800"/>
              </a:spcAft>
              <a:buFont typeface="Wingdings" panose="05000000000000000000" pitchFamily="2" charset="2"/>
              <a:buChar char="Ø"/>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50000"/>
              </a:lnSpc>
              <a:spcBef>
                <a:spcPts val="0"/>
              </a:spcBef>
              <a:spcAft>
                <a:spcPts val="800"/>
              </a:spcAft>
            </a:pPr>
            <a:r>
              <a:rPr lang="en-US" sz="2800" dirty="0">
                <a:effectLst/>
                <a:latin typeface="Arial" panose="020B0604020202020204" pitchFamily="34" charset="0"/>
                <a:ea typeface="Calibri" panose="020F0502020204030204" pitchFamily="34" charset="0"/>
                <a:cs typeface="Arial" panose="020B0604020202020204" pitchFamily="34" charset="0"/>
              </a:rPr>
              <a:t>.</a:t>
            </a:r>
          </a:p>
          <a:p>
            <a:pPr marR="0">
              <a:lnSpc>
                <a:spcPct val="150000"/>
              </a:lnSpc>
              <a:spcBef>
                <a:spcPts val="0"/>
              </a:spcBef>
              <a:spcAft>
                <a:spcPts val="80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a:t>
            </a:r>
          </a:p>
          <a:p>
            <a:pPr marL="285750" marR="0" indent="-285750">
              <a:lnSpc>
                <a:spcPct val="107000"/>
              </a:lnSpc>
              <a:spcBef>
                <a:spcPts val="0"/>
              </a:spcBef>
              <a:spcAft>
                <a:spcPts val="800"/>
              </a:spcAft>
              <a:buFont typeface="Wingdings" panose="05000000000000000000" pitchFamily="2" charset="2"/>
              <a:buChar char="v"/>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a:t>
            </a:r>
          </a:p>
        </p:txBody>
      </p:sp>
      <p:pic>
        <p:nvPicPr>
          <p:cNvPr id="3" name="Picture 2">
            <a:extLst>
              <a:ext uri="{FF2B5EF4-FFF2-40B4-BE49-F238E27FC236}">
                <a16:creationId xmlns:a16="http://schemas.microsoft.com/office/drawing/2014/main" id="{95DD87F4-E672-41EF-A14C-492D049785A3}"/>
              </a:ext>
            </a:extLst>
          </p:cNvPr>
          <p:cNvPicPr>
            <a:picLocks noChangeAspect="1"/>
          </p:cNvPicPr>
          <p:nvPr/>
        </p:nvPicPr>
        <p:blipFill>
          <a:blip r:embed="rId5"/>
          <a:stretch>
            <a:fillRect/>
          </a:stretch>
        </p:blipFill>
        <p:spPr>
          <a:xfrm>
            <a:off x="10972800" y="2171700"/>
            <a:ext cx="4696716" cy="4419600"/>
          </a:xfrm>
          <a:prstGeom prst="rect">
            <a:avLst/>
          </a:prstGeom>
        </p:spPr>
      </p:pic>
      <p:sp>
        <p:nvSpPr>
          <p:cNvPr id="11" name="TextBox 8">
            <a:extLst>
              <a:ext uri="{FF2B5EF4-FFF2-40B4-BE49-F238E27FC236}">
                <a16:creationId xmlns:a16="http://schemas.microsoft.com/office/drawing/2014/main" id="{6B10479D-9A35-4C1E-8387-E5317E6DB7E5}"/>
              </a:ext>
            </a:extLst>
          </p:cNvPr>
          <p:cNvSpPr txBox="1"/>
          <p:nvPr/>
        </p:nvSpPr>
        <p:spPr>
          <a:xfrm>
            <a:off x="2136844" y="984442"/>
            <a:ext cx="13870738" cy="696922"/>
          </a:xfrm>
          <a:prstGeom prst="rect">
            <a:avLst/>
          </a:prstGeom>
        </p:spPr>
        <p:txBody>
          <a:bodyPr wrap="square" lIns="0" tIns="0" rIns="0" bIns="0" rtlCol="0" anchor="t">
            <a:spAutoFit/>
          </a:bodyPr>
          <a:lstStyle/>
          <a:p>
            <a:pPr marL="0" lvl="0" indent="0" algn="ctr">
              <a:lnSpc>
                <a:spcPts val="6100"/>
              </a:lnSpc>
              <a:spcBef>
                <a:spcPct val="0"/>
              </a:spcBef>
            </a:pPr>
            <a:r>
              <a:rPr lang="en-US" sz="3200" b="1" dirty="0">
                <a:solidFill>
                  <a:schemeClr val="tx1">
                    <a:lumMod val="95000"/>
                    <a:lumOff val="5000"/>
                  </a:schemeClr>
                </a:solidFill>
                <a:latin typeface="Agrandir Medium"/>
              </a:rPr>
              <a:t>Negative </a:t>
            </a:r>
            <a:r>
              <a:rPr lang="en-US" sz="3200" b="1" u="none" dirty="0">
                <a:solidFill>
                  <a:schemeClr val="tx1">
                    <a:lumMod val="95000"/>
                    <a:lumOff val="5000"/>
                  </a:schemeClr>
                </a:solidFill>
                <a:latin typeface="Agrandir Medium"/>
              </a:rPr>
              <a:t> Effects</a:t>
            </a:r>
          </a:p>
        </p:txBody>
      </p:sp>
    </p:spTree>
    <p:extLst>
      <p:ext uri="{BB962C8B-B14F-4D97-AF65-F5344CB8AC3E}">
        <p14:creationId xmlns:p14="http://schemas.microsoft.com/office/powerpoint/2010/main" val="145851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2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circle(in)">
                                      <p:cBhvr>
                                        <p:cTn id="12" dur="20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circle(in)">
                                      <p:cBhvr>
                                        <p:cTn id="17" dur="20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circle(in)">
                                      <p:cBhvr>
                                        <p:cTn id="22" dur="20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circle(in)">
                                      <p:cBhvr>
                                        <p:cTn id="27" dur="20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circle(in)">
                                      <p:cBhvr>
                                        <p:cTn id="32" dur="2000"/>
                                        <p:tgtEl>
                                          <p:spTgt spid="1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Effect transition="in" filter="circle(in)">
                                      <p:cBhvr>
                                        <p:cTn id="37" dur="2000"/>
                                        <p:tgtEl>
                                          <p:spTgt spid="1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2">
                                            <p:txEl>
                                              <p:pRg st="6" end="6"/>
                                            </p:txEl>
                                          </p:spTgt>
                                        </p:tgtEl>
                                        <p:attrNameLst>
                                          <p:attrName>style.visibility</p:attrName>
                                        </p:attrNameLst>
                                      </p:cBhvr>
                                      <p:to>
                                        <p:strVal val="visible"/>
                                      </p:to>
                                    </p:set>
                                    <p:animEffect transition="in" filter="circle(in)">
                                      <p:cBhvr>
                                        <p:cTn id="42" dur="20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3309943" y="3014417"/>
            <a:ext cx="1306762" cy="1306762"/>
            <a:chOff x="0" y="0"/>
            <a:chExt cx="812800" cy="812800"/>
          </a:xfrm>
        </p:grpSpPr>
        <p:sp>
          <p:nvSpPr>
            <p:cNvPr id="4" name="Freeform 4"/>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606DEA"/>
            </a:solidFill>
          </p:spPr>
        </p:sp>
        <p:sp>
          <p:nvSpPr>
            <p:cNvPr id="5" name="TextBox 5"/>
            <p:cNvSpPr txBox="1"/>
            <p:nvPr/>
          </p:nvSpPr>
          <p:spPr>
            <a:xfrm>
              <a:off x="0" y="76200"/>
              <a:ext cx="812800" cy="736600"/>
            </a:xfrm>
            <a:prstGeom prst="rect">
              <a:avLst/>
            </a:prstGeom>
          </p:spPr>
          <p:txBody>
            <a:bodyPr lIns="50800" tIns="50800" rIns="50800" bIns="50800" rtlCol="0" anchor="ctr"/>
            <a:lstStyle/>
            <a:p>
              <a:pPr algn="ctr">
                <a:lnSpc>
                  <a:spcPts val="6180"/>
                </a:lnSpc>
              </a:pPr>
              <a:r>
                <a:rPr lang="en-US" sz="6000" spc="426" dirty="0">
                  <a:solidFill>
                    <a:srgbClr val="FFFFFF"/>
                  </a:solidFill>
                  <a:latin typeface="Arimo Bold"/>
                </a:rPr>
                <a:t>01</a:t>
              </a:r>
            </a:p>
          </p:txBody>
        </p:sp>
      </p:grpSp>
      <p:grpSp>
        <p:nvGrpSpPr>
          <p:cNvPr id="6" name="Group 6"/>
          <p:cNvGrpSpPr/>
          <p:nvPr/>
        </p:nvGrpSpPr>
        <p:grpSpPr>
          <a:xfrm>
            <a:off x="8490782" y="3014417"/>
            <a:ext cx="1306762" cy="1306762"/>
            <a:chOff x="0" y="0"/>
            <a:chExt cx="812800" cy="812800"/>
          </a:xfrm>
        </p:grpSpPr>
        <p:sp>
          <p:nvSpPr>
            <p:cNvPr id="7" name="Freeform 7"/>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FA7AAC"/>
            </a:solidFill>
          </p:spPr>
        </p:sp>
        <p:sp>
          <p:nvSpPr>
            <p:cNvPr id="8" name="TextBox 8"/>
            <p:cNvSpPr txBox="1"/>
            <p:nvPr/>
          </p:nvSpPr>
          <p:spPr>
            <a:xfrm>
              <a:off x="0" y="76200"/>
              <a:ext cx="812800" cy="736600"/>
            </a:xfrm>
            <a:prstGeom prst="rect">
              <a:avLst/>
            </a:prstGeom>
          </p:spPr>
          <p:txBody>
            <a:bodyPr lIns="50800" tIns="50800" rIns="50800" bIns="50800" rtlCol="0" anchor="ctr"/>
            <a:lstStyle/>
            <a:p>
              <a:pPr algn="ctr">
                <a:lnSpc>
                  <a:spcPts val="6180"/>
                </a:lnSpc>
              </a:pPr>
              <a:r>
                <a:rPr lang="en-US" sz="6000" spc="426">
                  <a:solidFill>
                    <a:srgbClr val="FFFFFF"/>
                  </a:solidFill>
                  <a:latin typeface="Arimo Bold"/>
                </a:rPr>
                <a:t>02</a:t>
              </a:r>
            </a:p>
          </p:txBody>
        </p:sp>
      </p:grpSp>
      <p:grpSp>
        <p:nvGrpSpPr>
          <p:cNvPr id="9" name="Group 9"/>
          <p:cNvGrpSpPr/>
          <p:nvPr/>
        </p:nvGrpSpPr>
        <p:grpSpPr>
          <a:xfrm>
            <a:off x="13671295" y="3014417"/>
            <a:ext cx="1306762" cy="1306762"/>
            <a:chOff x="0" y="0"/>
            <a:chExt cx="812800" cy="812800"/>
          </a:xfrm>
        </p:grpSpPr>
        <p:sp>
          <p:nvSpPr>
            <p:cNvPr id="10" name="Freeform 10"/>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FFBA51"/>
            </a:solidFill>
          </p:spPr>
        </p:sp>
        <p:sp>
          <p:nvSpPr>
            <p:cNvPr id="11" name="TextBox 11"/>
            <p:cNvSpPr txBox="1"/>
            <p:nvPr/>
          </p:nvSpPr>
          <p:spPr>
            <a:xfrm>
              <a:off x="0" y="76200"/>
              <a:ext cx="812800" cy="736600"/>
            </a:xfrm>
            <a:prstGeom prst="rect">
              <a:avLst/>
            </a:prstGeom>
          </p:spPr>
          <p:txBody>
            <a:bodyPr lIns="50800" tIns="50800" rIns="50800" bIns="50800" rtlCol="0" anchor="ctr"/>
            <a:lstStyle/>
            <a:p>
              <a:pPr algn="ctr">
                <a:lnSpc>
                  <a:spcPts val="6180"/>
                </a:lnSpc>
              </a:pPr>
              <a:r>
                <a:rPr lang="en-US" sz="6000" spc="426" dirty="0">
                  <a:solidFill>
                    <a:srgbClr val="FFFFFF"/>
                  </a:solidFill>
                  <a:latin typeface="Arimo Bold"/>
                </a:rPr>
                <a:t>03</a:t>
              </a:r>
            </a:p>
          </p:txBody>
        </p:sp>
      </p:grpSp>
      <p:grpSp>
        <p:nvGrpSpPr>
          <p:cNvPr id="12" name="Group 12"/>
          <p:cNvGrpSpPr/>
          <p:nvPr/>
        </p:nvGrpSpPr>
        <p:grpSpPr>
          <a:xfrm>
            <a:off x="1743365" y="4747477"/>
            <a:ext cx="4439917" cy="3659751"/>
            <a:chOff x="0" y="0"/>
            <a:chExt cx="1169361" cy="963885"/>
          </a:xfrm>
        </p:grpSpPr>
        <p:sp>
          <p:nvSpPr>
            <p:cNvPr id="13" name="Freeform 13"/>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606DEA"/>
            </a:solidFill>
          </p:spPr>
        </p:sp>
        <p:sp>
          <p:nvSpPr>
            <p:cNvPr id="14" name="TextBox 14"/>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sp>
        <p:nvSpPr>
          <p:cNvPr id="15" name="TextBox 15"/>
          <p:cNvSpPr txBox="1"/>
          <p:nvPr/>
        </p:nvSpPr>
        <p:spPr>
          <a:xfrm>
            <a:off x="1743365" y="1323491"/>
            <a:ext cx="15477835" cy="362728"/>
          </a:xfrm>
          <a:prstGeom prst="rect">
            <a:avLst/>
          </a:prstGeom>
        </p:spPr>
        <p:txBody>
          <a:bodyPr wrap="square" lIns="0" tIns="0" rIns="0" bIns="0" rtlCol="0" anchor="t">
            <a:spAutoFit/>
          </a:bodyPr>
          <a:lstStyle/>
          <a:p>
            <a:pPr>
              <a:lnSpc>
                <a:spcPts val="2800"/>
              </a:lnSpc>
              <a:spcBef>
                <a:spcPct val="0"/>
              </a:spcBef>
            </a:pPr>
            <a:r>
              <a:rPr lang="en-US" sz="3300" b="1" dirty="0">
                <a:solidFill>
                  <a:srgbClr val="2E2E2E"/>
                </a:solidFill>
                <a:latin typeface="Arial" panose="020B0604020202020204" pitchFamily="34" charset="0"/>
                <a:cs typeface="Arial" panose="020B0604020202020204" pitchFamily="34" charset="0"/>
              </a:rPr>
              <a:t>                                 To use social Media what we will do..?</a:t>
            </a:r>
          </a:p>
        </p:txBody>
      </p:sp>
      <p:sp>
        <p:nvSpPr>
          <p:cNvPr id="16" name="TextBox 16"/>
          <p:cNvSpPr txBox="1"/>
          <p:nvPr/>
        </p:nvSpPr>
        <p:spPr>
          <a:xfrm>
            <a:off x="2223810" y="5099581"/>
            <a:ext cx="3479028" cy="2000548"/>
          </a:xfrm>
          <a:prstGeom prst="rect">
            <a:avLst/>
          </a:prstGeom>
        </p:spPr>
        <p:txBody>
          <a:bodyPr lIns="0" tIns="0" rIns="0" bIns="0" rtlCol="0" anchor="t">
            <a:spAutoFit/>
          </a:bodyPr>
          <a:lstStyle/>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Discover new ideas</a:t>
            </a:r>
          </a:p>
          <a:p>
            <a:pPr algn="ctr">
              <a:lnSpc>
                <a:spcPts val="2618"/>
              </a:lnSpc>
            </a:pPr>
            <a:r>
              <a:rPr lang="en-US" sz="2800" dirty="0">
                <a:solidFill>
                  <a:srgbClr val="FFFFFF"/>
                </a:solidFill>
                <a:latin typeface="Arial" panose="020B0604020202020204" pitchFamily="34" charset="0"/>
                <a:cs typeface="Arial" panose="020B0604020202020204" pitchFamily="34" charset="0"/>
              </a:rPr>
              <a:t> &amp; </a:t>
            </a:r>
          </a:p>
          <a:p>
            <a:pPr algn="ctr">
              <a:lnSpc>
                <a:spcPts val="2618"/>
              </a:lnSpc>
            </a:pPr>
            <a:r>
              <a:rPr lang="en-US" sz="2800" dirty="0">
                <a:solidFill>
                  <a:srgbClr val="FFFFFF"/>
                </a:solidFill>
                <a:latin typeface="Arial" panose="020B0604020202020204" pitchFamily="34" charset="0"/>
                <a:cs typeface="Arial" panose="020B0604020202020204" pitchFamily="34" charset="0"/>
              </a:rPr>
              <a:t>tends</a:t>
            </a:r>
          </a:p>
        </p:txBody>
      </p:sp>
      <p:grpSp>
        <p:nvGrpSpPr>
          <p:cNvPr id="17" name="Group 17"/>
          <p:cNvGrpSpPr/>
          <p:nvPr/>
        </p:nvGrpSpPr>
        <p:grpSpPr>
          <a:xfrm>
            <a:off x="6924042" y="4747477"/>
            <a:ext cx="4439917" cy="3659751"/>
            <a:chOff x="0" y="0"/>
            <a:chExt cx="1169361" cy="963885"/>
          </a:xfrm>
        </p:grpSpPr>
        <p:sp>
          <p:nvSpPr>
            <p:cNvPr id="18" name="Freeform 18"/>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FA7AAC"/>
            </a:solidFill>
          </p:spPr>
        </p:sp>
        <p:sp>
          <p:nvSpPr>
            <p:cNvPr id="19" name="TextBox 19"/>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grpSp>
        <p:nvGrpSpPr>
          <p:cNvPr id="20" name="Group 20"/>
          <p:cNvGrpSpPr/>
          <p:nvPr/>
        </p:nvGrpSpPr>
        <p:grpSpPr>
          <a:xfrm>
            <a:off x="12104718" y="4747477"/>
            <a:ext cx="4439917" cy="3659751"/>
            <a:chOff x="0" y="0"/>
            <a:chExt cx="1169361" cy="963885"/>
          </a:xfrm>
        </p:grpSpPr>
        <p:sp>
          <p:nvSpPr>
            <p:cNvPr id="21" name="Freeform 21"/>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FFBA51"/>
            </a:solidFill>
          </p:spPr>
        </p:sp>
        <p:sp>
          <p:nvSpPr>
            <p:cNvPr id="22" name="TextBox 22"/>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sp>
        <p:nvSpPr>
          <p:cNvPr id="23" name="TextBox 23"/>
          <p:cNvSpPr txBox="1"/>
          <p:nvPr/>
        </p:nvSpPr>
        <p:spPr>
          <a:xfrm>
            <a:off x="7404649" y="5099581"/>
            <a:ext cx="3479028" cy="2333972"/>
          </a:xfrm>
          <a:prstGeom prst="rect">
            <a:avLst/>
          </a:prstGeom>
        </p:spPr>
        <p:txBody>
          <a:bodyPr lIns="0" tIns="0" rIns="0" bIns="0" rtlCol="0" anchor="t">
            <a:spAutoFit/>
          </a:bodyPr>
          <a:lstStyle/>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Continue education</a:t>
            </a: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 through online</a:t>
            </a: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 classes</a:t>
            </a:r>
          </a:p>
        </p:txBody>
      </p:sp>
      <p:sp>
        <p:nvSpPr>
          <p:cNvPr id="24" name="TextBox 24"/>
          <p:cNvSpPr txBox="1"/>
          <p:nvPr/>
        </p:nvSpPr>
        <p:spPr>
          <a:xfrm>
            <a:off x="12585162" y="5099581"/>
            <a:ext cx="3479028" cy="2333972"/>
          </a:xfrm>
          <a:prstGeom prst="rect">
            <a:avLst/>
          </a:prstGeom>
        </p:spPr>
        <p:txBody>
          <a:bodyPr lIns="0" tIns="0" rIns="0" bIns="0" rtlCol="0" anchor="t">
            <a:spAutoFit/>
          </a:bodyPr>
          <a:lstStyle/>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Make good friends</a:t>
            </a:r>
          </a:p>
          <a:p>
            <a:pPr algn="ctr">
              <a:lnSpc>
                <a:spcPts val="2618"/>
              </a:lnSpc>
            </a:pPr>
            <a:r>
              <a:rPr lang="en-US" sz="2800" dirty="0">
                <a:solidFill>
                  <a:srgbClr val="FFFFFF"/>
                </a:solidFill>
                <a:latin typeface="Arial" panose="020B0604020202020204" pitchFamily="34" charset="0"/>
                <a:cs typeface="Arial" panose="020B0604020202020204" pitchFamily="34" charset="0"/>
              </a:rPr>
              <a:t> </a:t>
            </a:r>
          </a:p>
          <a:p>
            <a:pPr algn="ctr">
              <a:lnSpc>
                <a:spcPts val="2618"/>
              </a:lnSpc>
            </a:pPr>
            <a:r>
              <a:rPr lang="en-US" sz="2800" dirty="0">
                <a:solidFill>
                  <a:srgbClr val="FFFFFF"/>
                </a:solidFill>
                <a:latin typeface="Arial" panose="020B0604020202020204" pitchFamily="34" charset="0"/>
                <a:cs typeface="Arial" panose="020B0604020202020204" pitchFamily="34" charset="0"/>
              </a:rPr>
              <a:t>&amp; </a:t>
            </a: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learn something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ircle(in)">
                                      <p:cBhvr>
                                        <p:cTn id="3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3309943" y="3014417"/>
            <a:ext cx="1306762" cy="1306762"/>
            <a:chOff x="0" y="0"/>
            <a:chExt cx="812800" cy="812800"/>
          </a:xfrm>
        </p:grpSpPr>
        <p:sp>
          <p:nvSpPr>
            <p:cNvPr id="4" name="Freeform 4"/>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606DEA"/>
            </a:solidFill>
          </p:spPr>
        </p:sp>
        <p:sp>
          <p:nvSpPr>
            <p:cNvPr id="5" name="TextBox 5"/>
            <p:cNvSpPr txBox="1"/>
            <p:nvPr/>
          </p:nvSpPr>
          <p:spPr>
            <a:xfrm>
              <a:off x="0" y="76200"/>
              <a:ext cx="812800" cy="736600"/>
            </a:xfrm>
            <a:prstGeom prst="rect">
              <a:avLst/>
            </a:prstGeom>
          </p:spPr>
          <p:txBody>
            <a:bodyPr lIns="50800" tIns="50800" rIns="50800" bIns="50800" rtlCol="0" anchor="ctr"/>
            <a:lstStyle/>
            <a:p>
              <a:pPr algn="ctr">
                <a:lnSpc>
                  <a:spcPts val="6180"/>
                </a:lnSpc>
              </a:pPr>
              <a:r>
                <a:rPr lang="en-US" sz="6000" spc="426">
                  <a:solidFill>
                    <a:srgbClr val="FFFFFF"/>
                  </a:solidFill>
                  <a:latin typeface="Arimo Bold"/>
                </a:rPr>
                <a:t>01</a:t>
              </a:r>
            </a:p>
          </p:txBody>
        </p:sp>
      </p:grpSp>
      <p:grpSp>
        <p:nvGrpSpPr>
          <p:cNvPr id="6" name="Group 6"/>
          <p:cNvGrpSpPr/>
          <p:nvPr/>
        </p:nvGrpSpPr>
        <p:grpSpPr>
          <a:xfrm>
            <a:off x="8490782" y="3014417"/>
            <a:ext cx="1306762" cy="1306762"/>
            <a:chOff x="0" y="0"/>
            <a:chExt cx="812800" cy="812800"/>
          </a:xfrm>
        </p:grpSpPr>
        <p:sp>
          <p:nvSpPr>
            <p:cNvPr id="7" name="Freeform 7"/>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FA7AAC"/>
            </a:solidFill>
          </p:spPr>
        </p:sp>
        <p:sp>
          <p:nvSpPr>
            <p:cNvPr id="8" name="TextBox 8"/>
            <p:cNvSpPr txBox="1"/>
            <p:nvPr/>
          </p:nvSpPr>
          <p:spPr>
            <a:xfrm>
              <a:off x="0" y="76200"/>
              <a:ext cx="812800" cy="736600"/>
            </a:xfrm>
            <a:prstGeom prst="rect">
              <a:avLst/>
            </a:prstGeom>
          </p:spPr>
          <p:txBody>
            <a:bodyPr lIns="50800" tIns="50800" rIns="50800" bIns="50800" rtlCol="0" anchor="ctr"/>
            <a:lstStyle/>
            <a:p>
              <a:pPr algn="ctr">
                <a:lnSpc>
                  <a:spcPts val="6180"/>
                </a:lnSpc>
              </a:pPr>
              <a:r>
                <a:rPr lang="en-US" sz="6000" spc="426">
                  <a:solidFill>
                    <a:srgbClr val="FFFFFF"/>
                  </a:solidFill>
                  <a:latin typeface="Arimo Bold"/>
                </a:rPr>
                <a:t>02</a:t>
              </a:r>
            </a:p>
          </p:txBody>
        </p:sp>
      </p:grpSp>
      <p:grpSp>
        <p:nvGrpSpPr>
          <p:cNvPr id="9" name="Group 9"/>
          <p:cNvGrpSpPr/>
          <p:nvPr/>
        </p:nvGrpSpPr>
        <p:grpSpPr>
          <a:xfrm>
            <a:off x="13671295" y="3014417"/>
            <a:ext cx="1306762" cy="1306762"/>
            <a:chOff x="0" y="0"/>
            <a:chExt cx="812800" cy="812800"/>
          </a:xfrm>
        </p:grpSpPr>
        <p:sp>
          <p:nvSpPr>
            <p:cNvPr id="10" name="Freeform 10"/>
            <p:cNvSpPr/>
            <p:nvPr/>
          </p:nvSpPr>
          <p:spPr>
            <a:xfrm>
              <a:off x="0" y="0"/>
              <a:ext cx="812800"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FFBA51"/>
            </a:solidFill>
          </p:spPr>
        </p:sp>
        <p:sp>
          <p:nvSpPr>
            <p:cNvPr id="11" name="TextBox 11"/>
            <p:cNvSpPr txBox="1"/>
            <p:nvPr/>
          </p:nvSpPr>
          <p:spPr>
            <a:xfrm>
              <a:off x="0" y="76200"/>
              <a:ext cx="812800" cy="736600"/>
            </a:xfrm>
            <a:prstGeom prst="rect">
              <a:avLst/>
            </a:prstGeom>
          </p:spPr>
          <p:txBody>
            <a:bodyPr lIns="50800" tIns="50800" rIns="50800" bIns="50800" rtlCol="0" anchor="ctr"/>
            <a:lstStyle/>
            <a:p>
              <a:pPr algn="ctr">
                <a:lnSpc>
                  <a:spcPts val="6180"/>
                </a:lnSpc>
              </a:pPr>
              <a:r>
                <a:rPr lang="en-US" sz="6000" spc="426">
                  <a:solidFill>
                    <a:srgbClr val="FFFFFF"/>
                  </a:solidFill>
                  <a:latin typeface="Arimo Bold"/>
                </a:rPr>
                <a:t>03</a:t>
              </a:r>
            </a:p>
          </p:txBody>
        </p:sp>
      </p:grpSp>
      <p:grpSp>
        <p:nvGrpSpPr>
          <p:cNvPr id="12" name="Group 12"/>
          <p:cNvGrpSpPr/>
          <p:nvPr/>
        </p:nvGrpSpPr>
        <p:grpSpPr>
          <a:xfrm>
            <a:off x="1743365" y="4747477"/>
            <a:ext cx="4439917" cy="3659751"/>
            <a:chOff x="0" y="0"/>
            <a:chExt cx="1169361" cy="963885"/>
          </a:xfrm>
        </p:grpSpPr>
        <p:sp>
          <p:nvSpPr>
            <p:cNvPr id="13" name="Freeform 13"/>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606DEA"/>
            </a:solidFill>
          </p:spPr>
        </p:sp>
        <p:sp>
          <p:nvSpPr>
            <p:cNvPr id="14" name="TextBox 14"/>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sp>
        <p:nvSpPr>
          <p:cNvPr id="15" name="TextBox 15"/>
          <p:cNvSpPr txBox="1"/>
          <p:nvPr/>
        </p:nvSpPr>
        <p:spPr>
          <a:xfrm>
            <a:off x="1743365" y="1323491"/>
            <a:ext cx="15477835" cy="362728"/>
          </a:xfrm>
          <a:prstGeom prst="rect">
            <a:avLst/>
          </a:prstGeom>
        </p:spPr>
        <p:txBody>
          <a:bodyPr wrap="square" lIns="0" tIns="0" rIns="0" bIns="0" rtlCol="0" anchor="t">
            <a:spAutoFit/>
          </a:bodyPr>
          <a:lstStyle/>
          <a:p>
            <a:pPr>
              <a:lnSpc>
                <a:spcPts val="2800"/>
              </a:lnSpc>
              <a:spcBef>
                <a:spcPct val="0"/>
              </a:spcBef>
            </a:pPr>
            <a:r>
              <a:rPr lang="en-US" sz="3200" dirty="0">
                <a:solidFill>
                  <a:srgbClr val="2E2E2E"/>
                </a:solidFill>
                <a:latin typeface="Arial" panose="020B0604020202020204" pitchFamily="34" charset="0"/>
                <a:cs typeface="Arial" panose="020B0604020202020204" pitchFamily="34" charset="0"/>
              </a:rPr>
              <a:t>                                 </a:t>
            </a:r>
            <a:r>
              <a:rPr lang="en-US" sz="3300" b="1" dirty="0">
                <a:solidFill>
                  <a:srgbClr val="2E2E2E"/>
                </a:solidFill>
                <a:latin typeface="Arial" panose="020B0604020202020204" pitchFamily="34" charset="0"/>
                <a:cs typeface="Arial" panose="020B0604020202020204" pitchFamily="34" charset="0"/>
              </a:rPr>
              <a:t>To use social Media what we will do..?</a:t>
            </a:r>
          </a:p>
        </p:txBody>
      </p:sp>
      <p:sp>
        <p:nvSpPr>
          <p:cNvPr id="16" name="TextBox 16"/>
          <p:cNvSpPr txBox="1"/>
          <p:nvPr/>
        </p:nvSpPr>
        <p:spPr>
          <a:xfrm>
            <a:off x="2223810" y="5099581"/>
            <a:ext cx="3479028" cy="2000548"/>
          </a:xfrm>
          <a:prstGeom prst="rect">
            <a:avLst/>
          </a:prstGeom>
        </p:spPr>
        <p:txBody>
          <a:bodyPr lIns="0" tIns="0" rIns="0" bIns="0" rtlCol="0" anchor="t">
            <a:spAutoFit/>
          </a:bodyPr>
          <a:lstStyle/>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Discover new ideas</a:t>
            </a:r>
          </a:p>
          <a:p>
            <a:pPr algn="ctr">
              <a:lnSpc>
                <a:spcPts val="2618"/>
              </a:lnSpc>
            </a:pPr>
            <a:r>
              <a:rPr lang="en-US" sz="2800" dirty="0">
                <a:solidFill>
                  <a:srgbClr val="FFFFFF"/>
                </a:solidFill>
                <a:latin typeface="Arial" panose="020B0604020202020204" pitchFamily="34" charset="0"/>
                <a:cs typeface="Arial" panose="020B0604020202020204" pitchFamily="34" charset="0"/>
              </a:rPr>
              <a:t> &amp; </a:t>
            </a:r>
          </a:p>
          <a:p>
            <a:pPr algn="ctr">
              <a:lnSpc>
                <a:spcPts val="2618"/>
              </a:lnSpc>
            </a:pPr>
            <a:r>
              <a:rPr lang="en-US" sz="2800" dirty="0">
                <a:solidFill>
                  <a:srgbClr val="FFFFFF"/>
                </a:solidFill>
                <a:latin typeface="Arial" panose="020B0604020202020204" pitchFamily="34" charset="0"/>
                <a:cs typeface="Arial" panose="020B0604020202020204" pitchFamily="34" charset="0"/>
              </a:rPr>
              <a:t>tends</a:t>
            </a:r>
          </a:p>
        </p:txBody>
      </p:sp>
      <p:grpSp>
        <p:nvGrpSpPr>
          <p:cNvPr id="17" name="Group 17"/>
          <p:cNvGrpSpPr/>
          <p:nvPr/>
        </p:nvGrpSpPr>
        <p:grpSpPr>
          <a:xfrm>
            <a:off x="6924042" y="4747477"/>
            <a:ext cx="4439917" cy="3659751"/>
            <a:chOff x="0" y="0"/>
            <a:chExt cx="1169361" cy="963885"/>
          </a:xfrm>
        </p:grpSpPr>
        <p:sp>
          <p:nvSpPr>
            <p:cNvPr id="18" name="Freeform 18"/>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FA7AAC"/>
            </a:solidFill>
          </p:spPr>
        </p:sp>
        <p:sp>
          <p:nvSpPr>
            <p:cNvPr id="19" name="TextBox 19"/>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grpSp>
        <p:nvGrpSpPr>
          <p:cNvPr id="20" name="Group 20"/>
          <p:cNvGrpSpPr/>
          <p:nvPr/>
        </p:nvGrpSpPr>
        <p:grpSpPr>
          <a:xfrm>
            <a:off x="12104718" y="4747477"/>
            <a:ext cx="4439917" cy="3659751"/>
            <a:chOff x="0" y="0"/>
            <a:chExt cx="1169361" cy="963885"/>
          </a:xfrm>
        </p:grpSpPr>
        <p:sp>
          <p:nvSpPr>
            <p:cNvPr id="21" name="Freeform 21"/>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FFBA51"/>
            </a:solidFill>
          </p:spPr>
        </p:sp>
        <p:sp>
          <p:nvSpPr>
            <p:cNvPr id="22" name="TextBox 22"/>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sp>
        <p:nvSpPr>
          <p:cNvPr id="23" name="TextBox 23"/>
          <p:cNvSpPr txBox="1"/>
          <p:nvPr/>
        </p:nvSpPr>
        <p:spPr>
          <a:xfrm>
            <a:off x="7404649" y="5099581"/>
            <a:ext cx="3479028" cy="2333972"/>
          </a:xfrm>
          <a:prstGeom prst="rect">
            <a:avLst/>
          </a:prstGeom>
        </p:spPr>
        <p:txBody>
          <a:bodyPr lIns="0" tIns="0" rIns="0" bIns="0" rtlCol="0" anchor="t">
            <a:spAutoFit/>
          </a:bodyPr>
          <a:lstStyle/>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Continue education</a:t>
            </a: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 through online</a:t>
            </a: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 classes</a:t>
            </a:r>
          </a:p>
        </p:txBody>
      </p:sp>
      <p:sp>
        <p:nvSpPr>
          <p:cNvPr id="24" name="TextBox 24"/>
          <p:cNvSpPr txBox="1"/>
          <p:nvPr/>
        </p:nvSpPr>
        <p:spPr>
          <a:xfrm>
            <a:off x="12585162" y="5099581"/>
            <a:ext cx="3479028" cy="2333972"/>
          </a:xfrm>
          <a:prstGeom prst="rect">
            <a:avLst/>
          </a:prstGeom>
        </p:spPr>
        <p:txBody>
          <a:bodyPr lIns="0" tIns="0" rIns="0" bIns="0" rtlCol="0" anchor="t">
            <a:spAutoFit/>
          </a:bodyPr>
          <a:lstStyle/>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\Make good friends</a:t>
            </a:r>
          </a:p>
          <a:p>
            <a:pPr algn="ctr">
              <a:lnSpc>
                <a:spcPts val="2618"/>
              </a:lnSpc>
            </a:pPr>
            <a:r>
              <a:rPr lang="en-US" sz="2800" dirty="0">
                <a:solidFill>
                  <a:srgbClr val="FFFFFF"/>
                </a:solidFill>
                <a:latin typeface="Arial" panose="020B0604020202020204" pitchFamily="34" charset="0"/>
                <a:cs typeface="Arial" panose="020B0604020202020204" pitchFamily="34" charset="0"/>
              </a:rPr>
              <a:t> </a:t>
            </a:r>
          </a:p>
          <a:p>
            <a:pPr algn="ctr">
              <a:lnSpc>
                <a:spcPts val="2618"/>
              </a:lnSpc>
            </a:pPr>
            <a:r>
              <a:rPr lang="en-US" sz="2800" dirty="0">
                <a:solidFill>
                  <a:srgbClr val="FFFFFF"/>
                </a:solidFill>
                <a:latin typeface="Arial" panose="020B0604020202020204" pitchFamily="34" charset="0"/>
                <a:cs typeface="Arial" panose="020B0604020202020204" pitchFamily="34" charset="0"/>
              </a:rPr>
              <a:t>&amp; </a:t>
            </a:r>
          </a:p>
          <a:p>
            <a:pPr algn="ctr">
              <a:lnSpc>
                <a:spcPts val="2618"/>
              </a:lnSpc>
            </a:pPr>
            <a:endParaRPr lang="en-US" sz="2800" dirty="0">
              <a:solidFill>
                <a:srgbClr val="FFFFFF"/>
              </a:solidFill>
              <a:latin typeface="Arial" panose="020B0604020202020204" pitchFamily="34" charset="0"/>
              <a:cs typeface="Arial" panose="020B0604020202020204" pitchFamily="34" charset="0"/>
            </a:endParaRPr>
          </a:p>
          <a:p>
            <a:pPr algn="ctr">
              <a:lnSpc>
                <a:spcPts val="2618"/>
              </a:lnSpc>
            </a:pPr>
            <a:r>
              <a:rPr lang="en-US" sz="2800" dirty="0">
                <a:solidFill>
                  <a:srgbClr val="FFFFFF"/>
                </a:solidFill>
                <a:latin typeface="Arial" panose="020B0604020202020204" pitchFamily="34" charset="0"/>
                <a:cs typeface="Arial" panose="020B0604020202020204" pitchFamily="34" charset="0"/>
              </a:rPr>
              <a:t>learn something</a:t>
            </a:r>
          </a:p>
        </p:txBody>
      </p:sp>
      <p:pic>
        <p:nvPicPr>
          <p:cNvPr id="25" name="Picture 24">
            <a:extLst>
              <a:ext uri="{FF2B5EF4-FFF2-40B4-BE49-F238E27FC236}">
                <a16:creationId xmlns:a16="http://schemas.microsoft.com/office/drawing/2014/main" id="{C619B660-B3C2-4E8B-AD91-CE18B4FDFC60}"/>
              </a:ext>
            </a:extLst>
          </p:cNvPr>
          <p:cNvPicPr>
            <a:picLocks noChangeAspect="1"/>
          </p:cNvPicPr>
          <p:nvPr/>
        </p:nvPicPr>
        <p:blipFill>
          <a:blip r:embed="rId3"/>
          <a:stretch>
            <a:fillRect/>
          </a:stretch>
        </p:blipFill>
        <p:spPr>
          <a:xfrm>
            <a:off x="1524000" y="1887392"/>
            <a:ext cx="15020635" cy="7699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830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1623887" y="0"/>
            <a:ext cx="10568113" cy="1256306"/>
          </a:xfrm>
          <a:prstGeom prst="rect">
            <a:avLst/>
          </a:prstGeom>
        </p:spPr>
        <p:txBody>
          <a:bodyPr wrap="square" lIns="0" tIns="0" rIns="0" bIns="0" rtlCol="0" anchor="t">
            <a:spAutoFit/>
          </a:bodyPr>
          <a:lstStyle/>
          <a:p>
            <a:pPr marL="0" lvl="0" indent="0">
              <a:lnSpc>
                <a:spcPts val="4615"/>
              </a:lnSpc>
              <a:spcBef>
                <a:spcPct val="0"/>
              </a:spcBef>
            </a:pPr>
            <a:r>
              <a:rPr lang="en-US" sz="6500" dirty="0">
                <a:solidFill>
                  <a:srgbClr val="2D2828"/>
                </a:solidFill>
                <a:latin typeface="Agrandir Medium"/>
              </a:rPr>
              <a:t>                         </a:t>
            </a:r>
          </a:p>
          <a:p>
            <a:pPr marL="0" lvl="0" indent="0">
              <a:lnSpc>
                <a:spcPts val="4615"/>
              </a:lnSpc>
              <a:spcBef>
                <a:spcPct val="0"/>
              </a:spcBef>
            </a:pPr>
            <a:r>
              <a:rPr lang="en-US" sz="6500" dirty="0">
                <a:solidFill>
                  <a:srgbClr val="2D2828"/>
                </a:solidFill>
                <a:latin typeface="Agrandir Medium"/>
              </a:rPr>
              <a:t>                Conclusion</a:t>
            </a:r>
          </a:p>
        </p:txBody>
      </p:sp>
      <p:sp>
        <p:nvSpPr>
          <p:cNvPr id="4" name="TextBox 4"/>
          <p:cNvSpPr txBox="1"/>
          <p:nvPr/>
        </p:nvSpPr>
        <p:spPr>
          <a:xfrm>
            <a:off x="1623886" y="1422391"/>
            <a:ext cx="12396914" cy="359073"/>
          </a:xfrm>
          <a:prstGeom prst="rect">
            <a:avLst/>
          </a:prstGeom>
        </p:spPr>
        <p:txBody>
          <a:bodyPr wrap="square" lIns="0" tIns="0" rIns="0" bIns="0" rtlCol="0" anchor="t">
            <a:spAutoFit/>
          </a:bodyPr>
          <a:lstStyle/>
          <a:p>
            <a:pPr>
              <a:lnSpc>
                <a:spcPts val="2826"/>
              </a:lnSpc>
            </a:pPr>
            <a:r>
              <a:rPr lang="en-US" sz="2800" b="1" dirty="0">
                <a:solidFill>
                  <a:srgbClr val="2D2828"/>
                </a:solidFill>
                <a:latin typeface="Montserrat Bold"/>
              </a:rPr>
              <a:t>“Social Media is for you, you are not for social media”</a:t>
            </a:r>
          </a:p>
        </p:txBody>
      </p:sp>
      <p:grpSp>
        <p:nvGrpSpPr>
          <p:cNvPr id="5" name="Group 5"/>
          <p:cNvGrpSpPr/>
          <p:nvPr/>
        </p:nvGrpSpPr>
        <p:grpSpPr>
          <a:xfrm>
            <a:off x="13411200" y="0"/>
            <a:ext cx="4875973" cy="10287000"/>
            <a:chOff x="0" y="0"/>
            <a:chExt cx="9559700" cy="9565474"/>
          </a:xfrm>
        </p:grpSpPr>
        <p:grpSp>
          <p:nvGrpSpPr>
            <p:cNvPr id="6" name="Group 6"/>
            <p:cNvGrpSpPr>
              <a:grpSpLocks noChangeAspect="1"/>
            </p:cNvGrpSpPr>
            <p:nvPr/>
          </p:nvGrpSpPr>
          <p:grpSpPr>
            <a:xfrm>
              <a:off x="127" y="5901"/>
              <a:ext cx="9559573" cy="9559573"/>
              <a:chOff x="0" y="0"/>
              <a:chExt cx="10287000" cy="10287000"/>
            </a:xfrm>
          </p:grpSpPr>
          <p:sp>
            <p:nvSpPr>
              <p:cNvPr id="7" name="Freeform 7"/>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8" name="Freeform 8"/>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9" name="Freeform 9"/>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0" name="Freeform 10"/>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1" name="Freeform 11"/>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24706"/>
                </a:srgbClr>
              </a:solidFill>
            </p:spPr>
          </p:sp>
          <p:sp>
            <p:nvSpPr>
              <p:cNvPr id="12" name="Freeform 12"/>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000000">
                  <a:alpha val="60000"/>
                </a:srgbClr>
              </a:solidFill>
            </p:spPr>
          </p:sp>
        </p:grpSp>
        <p:grpSp>
          <p:nvGrpSpPr>
            <p:cNvPr id="13" name="Group 13"/>
            <p:cNvGrpSpPr>
              <a:grpSpLocks noChangeAspect="1"/>
            </p:cNvGrpSpPr>
            <p:nvPr/>
          </p:nvGrpSpPr>
          <p:grpSpPr>
            <a:xfrm>
              <a:off x="0" y="0"/>
              <a:ext cx="9559700" cy="9565474"/>
              <a:chOff x="-136" y="-6350"/>
              <a:chExt cx="10287136" cy="10293350"/>
            </a:xfrm>
          </p:grpSpPr>
          <p:sp>
            <p:nvSpPr>
              <p:cNvPr id="14" name="Freeform 14"/>
              <p:cNvSpPr/>
              <p:nvPr/>
            </p:nvSpPr>
            <p:spPr>
              <a:xfrm>
                <a:off x="-1732" y="8216863"/>
                <a:ext cx="1855125" cy="2070137"/>
              </a:xfrm>
              <a:custGeom>
                <a:avLst/>
                <a:gdLst/>
                <a:ahLst/>
                <a:cxnLst/>
                <a:rect l="l" t="t" r="r" b="b"/>
                <a:pathLst>
                  <a:path w="1855125" h="2070137">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4B7CEB"/>
              </a:solidFill>
            </p:spPr>
          </p:sp>
          <p:sp>
            <p:nvSpPr>
              <p:cNvPr id="15" name="Freeform 15"/>
              <p:cNvSpPr/>
              <p:nvPr/>
            </p:nvSpPr>
            <p:spPr>
              <a:xfrm>
                <a:off x="2108835" y="6165850"/>
                <a:ext cx="1851660" cy="4121150"/>
              </a:xfrm>
              <a:custGeom>
                <a:avLst/>
                <a:gdLst/>
                <a:ahLst/>
                <a:cxnLst/>
                <a:rect l="l" t="t" r="r" b="b"/>
                <a:pathLst>
                  <a:path w="1851660" h="412115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4B7CEB"/>
              </a:solidFill>
            </p:spPr>
          </p:sp>
          <p:sp>
            <p:nvSpPr>
              <p:cNvPr id="16" name="Freeform 16"/>
              <p:cNvSpPr/>
              <p:nvPr/>
            </p:nvSpPr>
            <p:spPr>
              <a:xfrm>
                <a:off x="4217670" y="4108450"/>
                <a:ext cx="1851660" cy="6178550"/>
              </a:xfrm>
              <a:custGeom>
                <a:avLst/>
                <a:gdLst/>
                <a:ahLst/>
                <a:cxnLst/>
                <a:rect l="l" t="t" r="r" b="b"/>
                <a:pathLst>
                  <a:path w="1851660" h="617855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4B7CEB"/>
              </a:solidFill>
            </p:spPr>
          </p:sp>
          <p:sp>
            <p:nvSpPr>
              <p:cNvPr id="17" name="Freeform 17"/>
              <p:cNvSpPr/>
              <p:nvPr/>
            </p:nvSpPr>
            <p:spPr>
              <a:xfrm>
                <a:off x="6326505" y="2051050"/>
                <a:ext cx="1851660" cy="8235950"/>
              </a:xfrm>
              <a:custGeom>
                <a:avLst/>
                <a:gdLst/>
                <a:ahLst/>
                <a:cxnLst/>
                <a:rect l="l" t="t" r="r" b="b"/>
                <a:pathLst>
                  <a:path w="1851660" h="823595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4B7CEB"/>
              </a:solidFill>
            </p:spPr>
          </p:sp>
          <p:sp>
            <p:nvSpPr>
              <p:cNvPr id="18" name="Freeform 18"/>
              <p:cNvSpPr/>
              <p:nvPr/>
            </p:nvSpPr>
            <p:spPr>
              <a:xfrm>
                <a:off x="8435340" y="-6350"/>
                <a:ext cx="1851660" cy="10293350"/>
              </a:xfrm>
              <a:custGeom>
                <a:avLst/>
                <a:gdLst/>
                <a:ahLst/>
                <a:cxnLst/>
                <a:rect l="l" t="t" r="r" b="b"/>
                <a:pathLst>
                  <a:path w="1851660" h="1029335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4B7CEB"/>
              </a:solidFill>
            </p:spPr>
          </p:sp>
          <p:sp>
            <p:nvSpPr>
              <p:cNvPr id="19" name="Freeform 19"/>
              <p:cNvSpPr/>
              <p:nvPr/>
            </p:nvSpPr>
            <p:spPr>
              <a:xfrm>
                <a:off x="0" y="9251950"/>
                <a:ext cx="1851660" cy="1035050"/>
              </a:xfrm>
              <a:custGeom>
                <a:avLst/>
                <a:gdLst/>
                <a:ahLst/>
                <a:cxnLst/>
                <a:rect l="l" t="t" r="r" b="b"/>
                <a:pathLst>
                  <a:path w="1851660" h="1035050">
                    <a:moveTo>
                      <a:pt x="0" y="0"/>
                    </a:moveTo>
                    <a:lnTo>
                      <a:pt x="1851660" y="0"/>
                    </a:lnTo>
                    <a:lnTo>
                      <a:pt x="1851660" y="1035050"/>
                    </a:lnTo>
                    <a:lnTo>
                      <a:pt x="0" y="1035050"/>
                    </a:lnTo>
                    <a:close/>
                  </a:path>
                </a:pathLst>
              </a:custGeom>
              <a:solidFill>
                <a:srgbClr val="FA7AAC"/>
              </a:solidFill>
            </p:spPr>
          </p:sp>
          <p:sp>
            <p:nvSpPr>
              <p:cNvPr id="20" name="Freeform 20"/>
              <p:cNvSpPr/>
              <p:nvPr/>
            </p:nvSpPr>
            <p:spPr>
              <a:xfrm>
                <a:off x="2108835" y="6990080"/>
                <a:ext cx="1851660" cy="3296920"/>
              </a:xfrm>
              <a:custGeom>
                <a:avLst/>
                <a:gdLst/>
                <a:ahLst/>
                <a:cxnLst/>
                <a:rect l="l" t="t" r="r" b="b"/>
                <a:pathLst>
                  <a:path w="1851660" h="3296920">
                    <a:moveTo>
                      <a:pt x="0" y="0"/>
                    </a:moveTo>
                    <a:lnTo>
                      <a:pt x="1851660" y="0"/>
                    </a:lnTo>
                    <a:lnTo>
                      <a:pt x="1851660" y="3296920"/>
                    </a:lnTo>
                    <a:lnTo>
                      <a:pt x="0" y="3296920"/>
                    </a:lnTo>
                    <a:close/>
                  </a:path>
                </a:pathLst>
              </a:custGeom>
              <a:solidFill>
                <a:srgbClr val="FA7AAC"/>
              </a:solidFill>
            </p:spPr>
          </p:sp>
          <p:sp>
            <p:nvSpPr>
              <p:cNvPr id="21" name="Freeform 21"/>
              <p:cNvSpPr/>
              <p:nvPr/>
            </p:nvSpPr>
            <p:spPr>
              <a:xfrm>
                <a:off x="4217670" y="5138208"/>
                <a:ext cx="1851660" cy="5148792"/>
              </a:xfrm>
              <a:custGeom>
                <a:avLst/>
                <a:gdLst/>
                <a:ahLst/>
                <a:cxnLst/>
                <a:rect l="l" t="t" r="r" b="b"/>
                <a:pathLst>
                  <a:path w="1851660" h="5148792">
                    <a:moveTo>
                      <a:pt x="0" y="0"/>
                    </a:moveTo>
                    <a:lnTo>
                      <a:pt x="1851660" y="0"/>
                    </a:lnTo>
                    <a:lnTo>
                      <a:pt x="1851660" y="5148792"/>
                    </a:lnTo>
                    <a:lnTo>
                      <a:pt x="0" y="5148792"/>
                    </a:lnTo>
                    <a:close/>
                  </a:path>
                </a:pathLst>
              </a:custGeom>
              <a:solidFill>
                <a:srgbClr val="FA7AAC"/>
              </a:solidFill>
            </p:spPr>
          </p:sp>
          <p:sp>
            <p:nvSpPr>
              <p:cNvPr id="22" name="Freeform 22"/>
              <p:cNvSpPr/>
              <p:nvPr/>
            </p:nvSpPr>
            <p:spPr>
              <a:xfrm>
                <a:off x="6326505" y="3698240"/>
                <a:ext cx="1851660" cy="6588760"/>
              </a:xfrm>
              <a:custGeom>
                <a:avLst/>
                <a:gdLst/>
                <a:ahLst/>
                <a:cxnLst/>
                <a:rect l="l" t="t" r="r" b="b"/>
                <a:pathLst>
                  <a:path w="1851660" h="6588760">
                    <a:moveTo>
                      <a:pt x="0" y="0"/>
                    </a:moveTo>
                    <a:lnTo>
                      <a:pt x="1851660" y="0"/>
                    </a:lnTo>
                    <a:lnTo>
                      <a:pt x="1851660" y="6588760"/>
                    </a:lnTo>
                    <a:lnTo>
                      <a:pt x="0" y="6588760"/>
                    </a:lnTo>
                    <a:close/>
                  </a:path>
                </a:pathLst>
              </a:custGeom>
              <a:solidFill>
                <a:srgbClr val="FA7AAC"/>
              </a:solidFill>
            </p:spPr>
          </p:sp>
          <p:sp>
            <p:nvSpPr>
              <p:cNvPr id="23" name="Freeform 23"/>
              <p:cNvSpPr/>
              <p:nvPr/>
            </p:nvSpPr>
            <p:spPr>
              <a:xfrm>
                <a:off x="8435340" y="1640586"/>
                <a:ext cx="1851660" cy="8646414"/>
              </a:xfrm>
              <a:custGeom>
                <a:avLst/>
                <a:gdLst/>
                <a:ahLst/>
                <a:cxnLst/>
                <a:rect l="l" t="t" r="r" b="b"/>
                <a:pathLst>
                  <a:path w="1851660" h="8646414">
                    <a:moveTo>
                      <a:pt x="0" y="0"/>
                    </a:moveTo>
                    <a:lnTo>
                      <a:pt x="1851660" y="0"/>
                    </a:lnTo>
                    <a:lnTo>
                      <a:pt x="1851660" y="8646414"/>
                    </a:lnTo>
                    <a:lnTo>
                      <a:pt x="0" y="8646414"/>
                    </a:lnTo>
                    <a:close/>
                  </a:path>
                </a:pathLst>
              </a:custGeom>
              <a:solidFill>
                <a:srgbClr val="FA7AAC"/>
              </a:solidFill>
            </p:spPr>
          </p:sp>
          <p:sp>
            <p:nvSpPr>
              <p:cNvPr id="24" name="Freeform 24"/>
              <p:cNvSpPr/>
              <p:nvPr/>
            </p:nvSpPr>
            <p:spPr>
              <a:xfrm>
                <a:off x="0" y="10287000"/>
                <a:ext cx="1851660" cy="0"/>
              </a:xfrm>
              <a:custGeom>
                <a:avLst/>
                <a:gdLst/>
                <a:ahLst/>
                <a:cxnLst/>
                <a:rect l="l" t="t" r="r" b="b"/>
                <a:pathLst>
                  <a:path w="1851660">
                    <a:moveTo>
                      <a:pt x="0" y="0"/>
                    </a:moveTo>
                    <a:lnTo>
                      <a:pt x="1851660" y="0"/>
                    </a:lnTo>
                    <a:lnTo>
                      <a:pt x="1851660" y="0"/>
                    </a:lnTo>
                    <a:lnTo>
                      <a:pt x="0" y="0"/>
                    </a:lnTo>
                    <a:close/>
                  </a:path>
                </a:pathLst>
              </a:custGeom>
              <a:solidFill>
                <a:srgbClr val="FFBA51"/>
              </a:solidFill>
            </p:spPr>
          </p:sp>
          <p:sp>
            <p:nvSpPr>
              <p:cNvPr id="25" name="Freeform 25"/>
              <p:cNvSpPr/>
              <p:nvPr/>
            </p:nvSpPr>
            <p:spPr>
              <a:xfrm>
                <a:off x="2108835" y="8638540"/>
                <a:ext cx="1851660" cy="1648460"/>
              </a:xfrm>
              <a:custGeom>
                <a:avLst/>
                <a:gdLst/>
                <a:ahLst/>
                <a:cxnLst/>
                <a:rect l="l" t="t" r="r" b="b"/>
                <a:pathLst>
                  <a:path w="1851660" h="1648460">
                    <a:moveTo>
                      <a:pt x="0" y="0"/>
                    </a:moveTo>
                    <a:lnTo>
                      <a:pt x="1851660" y="0"/>
                    </a:lnTo>
                    <a:lnTo>
                      <a:pt x="1851660" y="1648460"/>
                    </a:lnTo>
                    <a:lnTo>
                      <a:pt x="0" y="1648460"/>
                    </a:lnTo>
                    <a:close/>
                  </a:path>
                </a:pathLst>
              </a:custGeom>
              <a:solidFill>
                <a:srgbClr val="FFBA51"/>
              </a:solidFill>
            </p:spPr>
          </p:sp>
          <p:sp>
            <p:nvSpPr>
              <p:cNvPr id="26" name="Freeform 26"/>
              <p:cNvSpPr/>
              <p:nvPr/>
            </p:nvSpPr>
            <p:spPr>
              <a:xfrm>
                <a:off x="4217670" y="7197725"/>
                <a:ext cx="1851660" cy="3089275"/>
              </a:xfrm>
              <a:custGeom>
                <a:avLst/>
                <a:gdLst/>
                <a:ahLst/>
                <a:cxnLst/>
                <a:rect l="l" t="t" r="r" b="b"/>
                <a:pathLst>
                  <a:path w="1851660" h="3089275">
                    <a:moveTo>
                      <a:pt x="0" y="0"/>
                    </a:moveTo>
                    <a:lnTo>
                      <a:pt x="1851660" y="0"/>
                    </a:lnTo>
                    <a:lnTo>
                      <a:pt x="1851660" y="3089275"/>
                    </a:lnTo>
                    <a:lnTo>
                      <a:pt x="0" y="3089275"/>
                    </a:lnTo>
                    <a:close/>
                  </a:path>
                </a:pathLst>
              </a:custGeom>
              <a:solidFill>
                <a:srgbClr val="FFBA51"/>
              </a:solidFill>
            </p:spPr>
          </p:sp>
          <p:sp>
            <p:nvSpPr>
              <p:cNvPr id="27" name="Freeform 27"/>
              <p:cNvSpPr/>
              <p:nvPr/>
            </p:nvSpPr>
            <p:spPr>
              <a:xfrm>
                <a:off x="6326505" y="6580822"/>
                <a:ext cx="1851660" cy="3706178"/>
              </a:xfrm>
              <a:custGeom>
                <a:avLst/>
                <a:gdLst/>
                <a:ahLst/>
                <a:cxnLst/>
                <a:rect l="l" t="t" r="r" b="b"/>
                <a:pathLst>
                  <a:path w="1851660" h="3706178">
                    <a:moveTo>
                      <a:pt x="0" y="0"/>
                    </a:moveTo>
                    <a:lnTo>
                      <a:pt x="1851660" y="0"/>
                    </a:lnTo>
                    <a:lnTo>
                      <a:pt x="1851660" y="3706178"/>
                    </a:lnTo>
                    <a:lnTo>
                      <a:pt x="0" y="3706178"/>
                    </a:lnTo>
                    <a:close/>
                  </a:path>
                </a:pathLst>
              </a:custGeom>
              <a:solidFill>
                <a:srgbClr val="FFBA51"/>
              </a:solidFill>
            </p:spPr>
          </p:sp>
          <p:sp>
            <p:nvSpPr>
              <p:cNvPr id="28" name="Freeform 28"/>
              <p:cNvSpPr/>
              <p:nvPr/>
            </p:nvSpPr>
            <p:spPr>
              <a:xfrm>
                <a:off x="8435340" y="5757926"/>
                <a:ext cx="1851660" cy="4529074"/>
              </a:xfrm>
              <a:custGeom>
                <a:avLst/>
                <a:gdLst/>
                <a:ahLst/>
                <a:cxnLst/>
                <a:rect l="l" t="t" r="r" b="b"/>
                <a:pathLst>
                  <a:path w="1851660" h="4529074">
                    <a:moveTo>
                      <a:pt x="0" y="0"/>
                    </a:moveTo>
                    <a:lnTo>
                      <a:pt x="1851660" y="0"/>
                    </a:lnTo>
                    <a:lnTo>
                      <a:pt x="1851660" y="4529074"/>
                    </a:lnTo>
                    <a:lnTo>
                      <a:pt x="0" y="4529074"/>
                    </a:lnTo>
                    <a:close/>
                  </a:path>
                </a:pathLst>
              </a:custGeom>
              <a:solidFill>
                <a:srgbClr val="FFBA51"/>
              </a:solidFill>
            </p:spPr>
          </p:sp>
        </p:grpSp>
      </p:grpSp>
      <p:sp>
        <p:nvSpPr>
          <p:cNvPr id="29" name="TextBox 28">
            <a:extLst>
              <a:ext uri="{FF2B5EF4-FFF2-40B4-BE49-F238E27FC236}">
                <a16:creationId xmlns:a16="http://schemas.microsoft.com/office/drawing/2014/main" id="{4D491C99-98CF-403E-A0F0-486B039B921C}"/>
              </a:ext>
            </a:extLst>
          </p:cNvPr>
          <p:cNvSpPr txBox="1"/>
          <p:nvPr/>
        </p:nvSpPr>
        <p:spPr>
          <a:xfrm>
            <a:off x="457200" y="1268998"/>
            <a:ext cx="13944600" cy="8599470"/>
          </a:xfrm>
          <a:prstGeom prst="rect">
            <a:avLst/>
          </a:prstGeom>
          <a:noFill/>
        </p:spPr>
        <p:txBody>
          <a:bodyPr wrap="square">
            <a:spAutoFit/>
          </a:bodyPr>
          <a:lstStyle/>
          <a:p>
            <a:pPr marR="0">
              <a:lnSpc>
                <a:spcPct val="150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a:t>
            </a:r>
          </a:p>
          <a:p>
            <a:pPr marR="0">
              <a:lnSpc>
                <a:spcPct val="150000"/>
              </a:lnSpc>
              <a:spcBef>
                <a:spcPts val="0"/>
              </a:spcBef>
              <a:spcAft>
                <a:spcPts val="800"/>
              </a:spcAft>
            </a:pPr>
            <a:r>
              <a:rPr lang="en-US" sz="2800" b="1" u="sng" dirty="0">
                <a:latin typeface="Arial" panose="020B0604020202020204" pitchFamily="34" charset="0"/>
                <a:ea typeface="Calibri" panose="020F0502020204030204" pitchFamily="34" charset="0"/>
                <a:cs typeface="Arial" panose="020B0604020202020204" pitchFamily="34" charset="0"/>
              </a:rPr>
              <a:t>Recommendations</a:t>
            </a:r>
          </a:p>
          <a:p>
            <a:pPr marR="0">
              <a:lnSpc>
                <a:spcPct val="150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Based on the findings of the survey,  some recommendations for how SLIIT students can use social media in a healthy way ;</a:t>
            </a:r>
          </a:p>
          <a:p>
            <a:pPr marR="0">
              <a:lnSpc>
                <a:spcPct val="150000"/>
              </a:lnSpc>
              <a:spcBef>
                <a:spcPts val="0"/>
              </a:spcBef>
              <a:spcAft>
                <a:spcPts val="800"/>
              </a:spcAft>
            </a:pPr>
            <a:endParaRPr lang="en-US" sz="28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50000"/>
              </a:lnSpc>
              <a:spcBef>
                <a:spcPts val="0"/>
              </a:spcBef>
              <a:spcAft>
                <a:spcPts val="800"/>
              </a:spcAft>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Set limits on your social media use. Decide how much time you want to spend on social media each day, and stick to it.</a:t>
            </a:r>
          </a:p>
          <a:p>
            <a:pPr marL="457200" marR="0" indent="-457200">
              <a:lnSpc>
                <a:spcPct val="150000"/>
              </a:lnSpc>
              <a:spcBef>
                <a:spcPts val="0"/>
              </a:spcBef>
              <a:spcAft>
                <a:spcPts val="800"/>
              </a:spcAft>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Be mindful of what you post. Think about how your posts might make others feel, and avoid posting anything that is hurtful or offensive.</a:t>
            </a:r>
          </a:p>
          <a:p>
            <a:pPr marL="457200" marR="0" indent="-457200">
              <a:lnSpc>
                <a:spcPct val="150000"/>
              </a:lnSpc>
              <a:spcBef>
                <a:spcPts val="0"/>
              </a:spcBef>
              <a:spcAft>
                <a:spcPts val="800"/>
              </a:spcAft>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Take breaks from social media. </a:t>
            </a:r>
          </a:p>
          <a:p>
            <a:pPr marL="457200" marR="0" indent="-457200">
              <a:lnSpc>
                <a:spcPct val="150000"/>
              </a:lnSpc>
              <a:spcBef>
                <a:spcPts val="0"/>
              </a:spcBef>
              <a:spcAft>
                <a:spcPts val="800"/>
              </a:spcAft>
              <a:buFont typeface="Arial" panose="020B0604020202020204" pitchFamily="34" charset="0"/>
              <a:buChar char="•"/>
            </a:pPr>
            <a:r>
              <a:rPr lang="en-US" sz="2800" dirty="0">
                <a:latin typeface="Arial" panose="020B0604020202020204" pitchFamily="34" charset="0"/>
                <a:ea typeface="Calibri" panose="020F0502020204030204" pitchFamily="34" charset="0"/>
                <a:cs typeface="Arial" panose="020B0604020202020204" pitchFamily="34" charset="0"/>
              </a:rPr>
              <a:t>If you find yourself spending too much time on social media, take a break for</a:t>
            </a:r>
          </a:p>
          <a:p>
            <a:pPr marR="0">
              <a:lnSpc>
                <a:spcPct val="150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a few days or even a week.</a:t>
            </a:r>
            <a:endParaRPr lang="en-US" sz="1800" dirty="0">
              <a:effectLst/>
              <a:latin typeface="Calibri" panose="020F0502020204030204" pitchFamily="34" charset="0"/>
              <a:ea typeface="Calibri" panose="020F0502020204030204" pitchFamily="34" charset="0"/>
              <a:cs typeface="Lath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circle(in)">
                                      <p:cBhvr>
                                        <p:cTn id="12" dur="20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animEffect transition="in" filter="circle(in)">
                                      <p:cBhvr>
                                        <p:cTn id="17" dur="2000"/>
                                        <p:tgtEl>
                                          <p:spTgt spid="29">
                                            <p:txEl>
                                              <p:pRg st="0" end="0"/>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29">
                                            <p:txEl>
                                              <p:pRg st="2" end="2"/>
                                            </p:txEl>
                                          </p:spTgt>
                                        </p:tgtEl>
                                        <p:attrNameLst>
                                          <p:attrName>style.visibility</p:attrName>
                                        </p:attrNameLst>
                                      </p:cBhvr>
                                      <p:to>
                                        <p:strVal val="visible"/>
                                      </p:to>
                                    </p:set>
                                    <p:animEffect transition="in" filter="circle(in)">
                                      <p:cBhvr>
                                        <p:cTn id="20" dur="2000"/>
                                        <p:tgtEl>
                                          <p:spTgt spid="29">
                                            <p:txEl>
                                              <p:pRg st="2" end="2"/>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Effect transition="in" filter="circle(in)">
                                      <p:cBhvr>
                                        <p:cTn id="23" dur="2000"/>
                                        <p:tgtEl>
                                          <p:spTgt spid="29">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29">
                                            <p:txEl>
                                              <p:pRg st="5" end="5"/>
                                            </p:txEl>
                                          </p:spTgt>
                                        </p:tgtEl>
                                        <p:attrNameLst>
                                          <p:attrName>style.visibility</p:attrName>
                                        </p:attrNameLst>
                                      </p:cBhvr>
                                      <p:to>
                                        <p:strVal val="visible"/>
                                      </p:to>
                                    </p:set>
                                    <p:animEffect transition="in" filter="circle(in)">
                                      <p:cBhvr>
                                        <p:cTn id="26" dur="2000"/>
                                        <p:tgtEl>
                                          <p:spTgt spid="29">
                                            <p:txEl>
                                              <p:pRg st="5" end="5"/>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29">
                                            <p:txEl>
                                              <p:pRg st="6" end="6"/>
                                            </p:txEl>
                                          </p:spTgt>
                                        </p:tgtEl>
                                        <p:attrNameLst>
                                          <p:attrName>style.visibility</p:attrName>
                                        </p:attrNameLst>
                                      </p:cBhvr>
                                      <p:to>
                                        <p:strVal val="visible"/>
                                      </p:to>
                                    </p:set>
                                    <p:animEffect transition="in" filter="circle(in)">
                                      <p:cBhvr>
                                        <p:cTn id="29" dur="2000"/>
                                        <p:tgtEl>
                                          <p:spTgt spid="29">
                                            <p:txEl>
                                              <p:pRg st="6" end="6"/>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29">
                                            <p:txEl>
                                              <p:pRg st="7" end="7"/>
                                            </p:txEl>
                                          </p:spTgt>
                                        </p:tgtEl>
                                        <p:attrNameLst>
                                          <p:attrName>style.visibility</p:attrName>
                                        </p:attrNameLst>
                                      </p:cBhvr>
                                      <p:to>
                                        <p:strVal val="visible"/>
                                      </p:to>
                                    </p:set>
                                    <p:animEffect transition="in" filter="circle(in)">
                                      <p:cBhvr>
                                        <p:cTn id="32" dur="2000"/>
                                        <p:tgtEl>
                                          <p:spTgt spid="29">
                                            <p:txEl>
                                              <p:pRg st="7" end="7"/>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29">
                                            <p:txEl>
                                              <p:pRg st="8" end="8"/>
                                            </p:txEl>
                                          </p:spTgt>
                                        </p:tgtEl>
                                        <p:attrNameLst>
                                          <p:attrName>style.visibility</p:attrName>
                                        </p:attrNameLst>
                                      </p:cBhvr>
                                      <p:to>
                                        <p:strVal val="visible"/>
                                      </p:to>
                                    </p:set>
                                    <p:animEffect transition="in" filter="circle(in)">
                                      <p:cBhvr>
                                        <p:cTn id="35" dur="20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3984"/>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27713" y="3557608"/>
            <a:ext cx="6611286" cy="40028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776254" y="3594472"/>
            <a:ext cx="3631661" cy="400283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188445" y="3427146"/>
            <a:ext cx="3071265" cy="4002833"/>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94087" y="3427146"/>
            <a:ext cx="1769803" cy="1875514"/>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584178" y="5633578"/>
            <a:ext cx="1769803" cy="1875514"/>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68665">
            <a:off x="2246817" y="1181487"/>
            <a:ext cx="1637273" cy="1718511"/>
          </a:xfrm>
          <a:prstGeom prst="rect">
            <a:avLst/>
          </a:prstGeom>
        </p:spPr>
      </p:pic>
      <p:pic>
        <p:nvPicPr>
          <p:cNvPr id="9" name="Picture 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708757">
            <a:off x="14602647" y="1240344"/>
            <a:ext cx="1792349" cy="1835739"/>
          </a:xfrm>
          <a:prstGeom prst="rect">
            <a:avLst/>
          </a:prstGeom>
        </p:spPr>
      </p:pic>
      <p:sp>
        <p:nvSpPr>
          <p:cNvPr id="10" name="TextBox 10"/>
          <p:cNvSpPr txBox="1"/>
          <p:nvPr/>
        </p:nvSpPr>
        <p:spPr>
          <a:xfrm>
            <a:off x="3980697" y="809625"/>
            <a:ext cx="10326606" cy="1679947"/>
          </a:xfrm>
          <a:prstGeom prst="rect">
            <a:avLst/>
          </a:prstGeom>
        </p:spPr>
        <p:txBody>
          <a:bodyPr lIns="0" tIns="0" rIns="0" bIns="0" rtlCol="0" anchor="t">
            <a:spAutoFit/>
          </a:bodyPr>
          <a:lstStyle/>
          <a:p>
            <a:pPr algn="ctr">
              <a:lnSpc>
                <a:spcPts val="13057"/>
              </a:lnSpc>
            </a:pPr>
            <a:r>
              <a:rPr lang="en-US" sz="11454" dirty="0">
                <a:solidFill>
                  <a:srgbClr val="4B7CEB"/>
                </a:solidFill>
                <a:latin typeface="Agrandir Medium"/>
              </a:rPr>
              <a:t>Social Media</a:t>
            </a:r>
          </a:p>
        </p:txBody>
      </p:sp>
      <p:sp>
        <p:nvSpPr>
          <p:cNvPr id="11" name="TextBox 15">
            <a:extLst>
              <a:ext uri="{FF2B5EF4-FFF2-40B4-BE49-F238E27FC236}">
                <a16:creationId xmlns:a16="http://schemas.microsoft.com/office/drawing/2014/main" id="{D317D26C-8740-4B97-961D-F09114EA647F}"/>
              </a:ext>
            </a:extLst>
          </p:cNvPr>
          <p:cNvSpPr txBox="1"/>
          <p:nvPr/>
        </p:nvSpPr>
        <p:spPr>
          <a:xfrm>
            <a:off x="1342417" y="2590690"/>
            <a:ext cx="15650183" cy="1384290"/>
          </a:xfrm>
          <a:prstGeom prst="rect">
            <a:avLst/>
          </a:prstGeom>
        </p:spPr>
        <p:txBody>
          <a:bodyPr wrap="square" lIns="0" tIns="0" rIns="0" bIns="0" rtlCol="0" anchor="t">
            <a:spAutoFit/>
          </a:bodyPr>
          <a:lstStyle/>
          <a:p>
            <a:pPr algn="ctr">
              <a:lnSpc>
                <a:spcPts val="5680"/>
              </a:lnSpc>
              <a:spcBef>
                <a:spcPct val="0"/>
              </a:spcBef>
            </a:pPr>
            <a:r>
              <a:rPr lang="en-US" sz="3600" dirty="0">
                <a:solidFill>
                  <a:schemeClr val="tx2">
                    <a:lumMod val="60000"/>
                    <a:lumOff val="40000"/>
                  </a:schemeClr>
                </a:solidFill>
                <a:latin typeface="Arial" panose="020B0604020202020204" pitchFamily="34" charset="0"/>
                <a:cs typeface="Arial" panose="020B0604020202020204" pitchFamily="34" charset="0"/>
              </a:rPr>
              <a:t> </a:t>
            </a:r>
            <a:r>
              <a:rPr lang="en-US" sz="3300" b="1" dirty="0">
                <a:solidFill>
                  <a:schemeClr val="tx2">
                    <a:lumMod val="60000"/>
                    <a:lumOff val="40000"/>
                  </a:schemeClr>
                </a:solidFill>
              </a:rPr>
              <a:t>SLIIT students’ attitudes and preferences regarding social media</a:t>
            </a:r>
          </a:p>
          <a:p>
            <a:pPr marL="0" lvl="0" indent="0" algn="ctr">
              <a:lnSpc>
                <a:spcPts val="5680"/>
              </a:lnSpc>
              <a:spcBef>
                <a:spcPct val="0"/>
              </a:spcBef>
            </a:pPr>
            <a:endParaRPr lang="en-US" sz="3600" dirty="0">
              <a:solidFill>
                <a:srgbClr val="2D282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156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circle(in)">
                                      <p:cBhvr>
                                        <p:cTn id="7"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5720"/>
            <a:ext cx="18288000" cy="10287000"/>
          </a:xfrm>
          <a:prstGeom prst="rect">
            <a:avLst/>
          </a:prstGeom>
        </p:spPr>
      </p:pic>
      <p:sp>
        <p:nvSpPr>
          <p:cNvPr id="4" name="Freeform 4"/>
          <p:cNvSpPr/>
          <p:nvPr/>
        </p:nvSpPr>
        <p:spPr>
          <a:xfrm>
            <a:off x="1176570" y="1097740"/>
            <a:ext cx="15543642" cy="7239000"/>
          </a:xfrm>
          <a:custGeom>
            <a:avLst/>
            <a:gdLst/>
            <a:ahLst/>
            <a:cxnLst/>
            <a:rect l="l" t="t" r="r" b="b"/>
            <a:pathLst>
              <a:path w="3163684" h="1755571">
                <a:moveTo>
                  <a:pt x="32870" y="0"/>
                </a:moveTo>
                <a:lnTo>
                  <a:pt x="3130814" y="0"/>
                </a:lnTo>
                <a:cubicBezTo>
                  <a:pt x="3148968" y="0"/>
                  <a:pt x="3163684" y="14716"/>
                  <a:pt x="3163684" y="32870"/>
                </a:cubicBezTo>
                <a:lnTo>
                  <a:pt x="3163684" y="1722701"/>
                </a:lnTo>
                <a:cubicBezTo>
                  <a:pt x="3163684" y="1731419"/>
                  <a:pt x="3160221" y="1739779"/>
                  <a:pt x="3154057" y="1745944"/>
                </a:cubicBezTo>
                <a:cubicBezTo>
                  <a:pt x="3147892" y="1752108"/>
                  <a:pt x="3139532" y="1755571"/>
                  <a:pt x="3130814" y="1755571"/>
                </a:cubicBezTo>
                <a:lnTo>
                  <a:pt x="32870" y="1755571"/>
                </a:lnTo>
                <a:cubicBezTo>
                  <a:pt x="14716" y="1755571"/>
                  <a:pt x="0" y="1740855"/>
                  <a:pt x="0" y="1722701"/>
                </a:cubicBezTo>
                <a:lnTo>
                  <a:pt x="0" y="32870"/>
                </a:lnTo>
                <a:cubicBezTo>
                  <a:pt x="0" y="14716"/>
                  <a:pt x="14716" y="0"/>
                  <a:pt x="32870" y="0"/>
                </a:cubicBez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sp>
      <p:sp>
        <p:nvSpPr>
          <p:cNvPr id="16" name="TextBox 16"/>
          <p:cNvSpPr txBox="1"/>
          <p:nvPr/>
        </p:nvSpPr>
        <p:spPr>
          <a:xfrm>
            <a:off x="1894782" y="1485900"/>
            <a:ext cx="8087418" cy="823880"/>
          </a:xfrm>
          <a:prstGeom prst="rect">
            <a:avLst/>
          </a:prstGeom>
        </p:spPr>
        <p:txBody>
          <a:bodyPr wrap="square" lIns="0" tIns="0" rIns="0" bIns="0" rtlCol="0" anchor="t">
            <a:spAutoFit/>
          </a:bodyPr>
          <a:lstStyle/>
          <a:p>
            <a:pPr marL="0" lvl="0" indent="0">
              <a:lnSpc>
                <a:spcPts val="5680"/>
              </a:lnSpc>
              <a:spcBef>
                <a:spcPct val="0"/>
              </a:spcBef>
            </a:pPr>
            <a:r>
              <a:rPr lang="en-US" sz="8000" dirty="0">
                <a:solidFill>
                  <a:srgbClr val="2E2E2E"/>
                </a:solidFill>
                <a:latin typeface="Agrandir Medium"/>
              </a:rPr>
              <a:t>             </a:t>
            </a:r>
            <a:r>
              <a:rPr lang="en-US" sz="3300" b="1" dirty="0">
                <a:solidFill>
                  <a:srgbClr val="2E2E2E"/>
                </a:solidFill>
                <a:latin typeface="Arial" panose="020B0604020202020204" pitchFamily="34" charset="0"/>
                <a:cs typeface="Arial" panose="020B0604020202020204" pitchFamily="34" charset="0"/>
              </a:rPr>
              <a:t>References</a:t>
            </a:r>
          </a:p>
        </p:txBody>
      </p:sp>
      <p:sp>
        <p:nvSpPr>
          <p:cNvPr id="17" name="TextBox 17"/>
          <p:cNvSpPr txBox="1"/>
          <p:nvPr/>
        </p:nvSpPr>
        <p:spPr>
          <a:xfrm>
            <a:off x="4028382" y="4131068"/>
            <a:ext cx="9840018" cy="2513509"/>
          </a:xfrm>
          <a:prstGeom prst="rect">
            <a:avLst/>
          </a:prstGeom>
        </p:spPr>
        <p:txBody>
          <a:bodyPr wrap="square" lIns="0" tIns="0" rIns="0" bIns="0" rtlCol="0" anchor="t">
            <a:spAutoFit/>
          </a:bodyPr>
          <a:lstStyle/>
          <a:p>
            <a:pPr marL="342900" indent="-342900">
              <a:lnSpc>
                <a:spcPts val="2800"/>
              </a:lnSpc>
              <a:spcBef>
                <a:spcPct val="0"/>
              </a:spcBef>
              <a:buFont typeface="Wingdings" panose="05000000000000000000" pitchFamily="2" charset="2"/>
              <a:buChar char="§"/>
            </a:pPr>
            <a:r>
              <a:rPr lang="en-US" sz="2800" dirty="0">
                <a:solidFill>
                  <a:srgbClr val="2E2E2E"/>
                </a:solidFill>
                <a:latin typeface="Arial" panose="020B0604020202020204" pitchFamily="34" charset="0"/>
                <a:cs typeface="Arial" panose="020B0604020202020204" pitchFamily="34" charset="0"/>
              </a:rPr>
              <a:t>[Online]https://en.wikipedia.org/</a:t>
            </a:r>
          </a:p>
          <a:p>
            <a:pPr marL="342900" indent="-342900">
              <a:lnSpc>
                <a:spcPts val="2800"/>
              </a:lnSpc>
              <a:spcBef>
                <a:spcPct val="0"/>
              </a:spcBef>
              <a:buFont typeface="Wingdings" panose="05000000000000000000" pitchFamily="2" charset="2"/>
              <a:buChar char="§"/>
            </a:pPr>
            <a:endParaRPr lang="en-US" sz="2800" dirty="0">
              <a:solidFill>
                <a:srgbClr val="2E2E2E"/>
              </a:solidFill>
              <a:latin typeface="Arial" panose="020B0604020202020204" pitchFamily="34" charset="0"/>
              <a:cs typeface="Arial" panose="020B0604020202020204" pitchFamily="34" charset="0"/>
            </a:endParaRPr>
          </a:p>
          <a:p>
            <a:pPr marL="342900" indent="-342900">
              <a:lnSpc>
                <a:spcPts val="2800"/>
              </a:lnSpc>
              <a:spcBef>
                <a:spcPct val="0"/>
              </a:spcBef>
              <a:buFont typeface="Wingdings" panose="05000000000000000000" pitchFamily="2" charset="2"/>
              <a:buChar char="§"/>
            </a:pPr>
            <a:r>
              <a:rPr lang="en-US" sz="2800" dirty="0">
                <a:solidFill>
                  <a:srgbClr val="2E2E2E"/>
                </a:solidFill>
                <a:latin typeface="Arial" panose="020B0604020202020204" pitchFamily="34" charset="0"/>
                <a:cs typeface="Arial" panose="020B0604020202020204" pitchFamily="34" charset="0"/>
              </a:rPr>
              <a:t>[News paper] </a:t>
            </a:r>
            <a:r>
              <a:rPr lang="en-US" sz="2800" dirty="0" err="1">
                <a:solidFill>
                  <a:srgbClr val="2E2E2E"/>
                </a:solidFill>
                <a:latin typeface="Arial" panose="020B0604020202020204" pitchFamily="34" charset="0"/>
                <a:cs typeface="Arial" panose="020B0604020202020204" pitchFamily="34" charset="0"/>
              </a:rPr>
              <a:t>sunday</a:t>
            </a:r>
            <a:r>
              <a:rPr lang="en-US" sz="2800" dirty="0">
                <a:solidFill>
                  <a:srgbClr val="2E2E2E"/>
                </a:solidFill>
                <a:latin typeface="Arial" panose="020B0604020202020204" pitchFamily="34" charset="0"/>
                <a:cs typeface="Arial" panose="020B0604020202020204" pitchFamily="34" charset="0"/>
              </a:rPr>
              <a:t> observer</a:t>
            </a:r>
          </a:p>
          <a:p>
            <a:pPr marL="342900" indent="-342900">
              <a:lnSpc>
                <a:spcPts val="2800"/>
              </a:lnSpc>
              <a:spcBef>
                <a:spcPct val="0"/>
              </a:spcBef>
              <a:buFont typeface="Wingdings" panose="05000000000000000000" pitchFamily="2" charset="2"/>
              <a:buChar char="§"/>
            </a:pPr>
            <a:endParaRPr lang="en-US" sz="2800" dirty="0">
              <a:solidFill>
                <a:srgbClr val="2E2E2E"/>
              </a:solidFill>
              <a:latin typeface="Arial" panose="020B0604020202020204" pitchFamily="34" charset="0"/>
              <a:cs typeface="Arial" panose="020B0604020202020204" pitchFamily="34" charset="0"/>
            </a:endParaRPr>
          </a:p>
          <a:p>
            <a:pPr marL="342900" indent="-342900">
              <a:lnSpc>
                <a:spcPts val="2800"/>
              </a:lnSpc>
              <a:spcBef>
                <a:spcPct val="0"/>
              </a:spcBef>
              <a:buFont typeface="Wingdings" panose="05000000000000000000" pitchFamily="2" charset="2"/>
              <a:buChar char="§"/>
            </a:pPr>
            <a:r>
              <a:rPr lang="en-US" sz="2800" dirty="0">
                <a:solidFill>
                  <a:srgbClr val="2E2E2E"/>
                </a:solidFill>
                <a:latin typeface="Arial" panose="020B0604020202020204" pitchFamily="34" charset="0"/>
                <a:cs typeface="Arial" panose="020B0604020202020204" pitchFamily="34" charset="0"/>
              </a:rPr>
              <a:t>[Online] https://www.nfi.edu</a:t>
            </a:r>
            <a:r>
              <a:rPr lang="en-US" sz="2400" dirty="0">
                <a:solidFill>
                  <a:srgbClr val="2E2E2E"/>
                </a:solidFill>
                <a:latin typeface="Arial" panose="020B0604020202020204" pitchFamily="34" charset="0"/>
                <a:cs typeface="Arial" panose="020B0604020202020204" pitchFamily="34" charset="0"/>
              </a:rPr>
              <a:t>/</a:t>
            </a:r>
          </a:p>
          <a:p>
            <a:pPr marL="342900" indent="-342900">
              <a:lnSpc>
                <a:spcPts val="2800"/>
              </a:lnSpc>
              <a:spcBef>
                <a:spcPct val="0"/>
              </a:spcBef>
              <a:buFont typeface="Wingdings" panose="05000000000000000000" pitchFamily="2" charset="2"/>
              <a:buChar char="§"/>
            </a:pPr>
            <a:endParaRPr lang="en-US" sz="2400" dirty="0">
              <a:solidFill>
                <a:srgbClr val="2E2E2E"/>
              </a:solidFill>
              <a:latin typeface="Arial" panose="020B0604020202020204" pitchFamily="34" charset="0"/>
              <a:cs typeface="Arial" panose="020B0604020202020204" pitchFamily="34" charset="0"/>
            </a:endParaRPr>
          </a:p>
          <a:p>
            <a:pPr marL="342900" indent="-342900">
              <a:lnSpc>
                <a:spcPts val="2800"/>
              </a:lnSpc>
              <a:spcBef>
                <a:spcPct val="0"/>
              </a:spcBef>
              <a:buFont typeface="Wingdings" panose="05000000000000000000" pitchFamily="2" charset="2"/>
              <a:buChar char="§"/>
            </a:pPr>
            <a:endParaRPr lang="en-US" sz="2400" dirty="0">
              <a:solidFill>
                <a:srgbClr val="2E2E2E"/>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D37974B6-C8CD-4037-8D4D-1D16BF131BF5}"/>
              </a:ext>
            </a:extLst>
          </p:cNvPr>
          <p:cNvPicPr>
            <a:picLocks noChangeAspect="1"/>
          </p:cNvPicPr>
          <p:nvPr/>
        </p:nvPicPr>
        <p:blipFill>
          <a:blip r:embed="rId3"/>
          <a:stretch>
            <a:fillRect/>
          </a:stretch>
        </p:blipFill>
        <p:spPr>
          <a:xfrm>
            <a:off x="11049000" y="2309780"/>
            <a:ext cx="4619532" cy="3900520"/>
          </a:xfrm>
          <a:prstGeom prst="rect">
            <a:avLst/>
          </a:prstGeom>
        </p:spPr>
      </p:pic>
    </p:spTree>
    <p:extLst>
      <p:ext uri="{BB962C8B-B14F-4D97-AF65-F5344CB8AC3E}">
        <p14:creationId xmlns:p14="http://schemas.microsoft.com/office/powerpoint/2010/main" val="21573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3483"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24488" y="1038383"/>
            <a:ext cx="8115300" cy="8219917"/>
          </a:xfrm>
          <a:prstGeom prst="rect">
            <a:avLst/>
          </a:prstGeom>
        </p:spPr>
      </p:pic>
      <p:sp>
        <p:nvSpPr>
          <p:cNvPr id="6" name="Freeform 6"/>
          <p:cNvSpPr/>
          <p:nvPr/>
        </p:nvSpPr>
        <p:spPr>
          <a:xfrm>
            <a:off x="10582336" y="1878330"/>
            <a:ext cx="6850592" cy="653034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4B7CEB"/>
          </a:solidFill>
        </p:spPr>
      </p:sp>
      <p:sp>
        <p:nvSpPr>
          <p:cNvPr id="7" name="TextBox 7"/>
          <p:cNvSpPr txBox="1"/>
          <p:nvPr/>
        </p:nvSpPr>
        <p:spPr>
          <a:xfrm>
            <a:off x="2375772" y="2904298"/>
            <a:ext cx="6812733" cy="556114"/>
          </a:xfrm>
          <a:prstGeom prst="rect">
            <a:avLst/>
          </a:prstGeom>
        </p:spPr>
        <p:txBody>
          <a:bodyPr lIns="0" tIns="0" rIns="0" bIns="0" rtlCol="0" anchor="t">
            <a:spAutoFit/>
          </a:bodyPr>
          <a:lstStyle/>
          <a:p>
            <a:pPr marL="0" lvl="0" indent="0" algn="ctr">
              <a:lnSpc>
                <a:spcPts val="4615"/>
              </a:lnSpc>
              <a:spcBef>
                <a:spcPct val="0"/>
              </a:spcBef>
            </a:pPr>
            <a:r>
              <a:rPr lang="en-US" sz="3300" dirty="0" err="1">
                <a:solidFill>
                  <a:srgbClr val="2D2828"/>
                </a:solidFill>
                <a:latin typeface="Agrandir Medium"/>
              </a:rPr>
              <a:t>Groop</a:t>
            </a:r>
            <a:r>
              <a:rPr lang="en-US" sz="3300" dirty="0">
                <a:solidFill>
                  <a:srgbClr val="2D2828"/>
                </a:solidFill>
                <a:latin typeface="Agrandir Medium"/>
              </a:rPr>
              <a:t> Details</a:t>
            </a:r>
          </a:p>
        </p:txBody>
      </p:sp>
      <p:sp>
        <p:nvSpPr>
          <p:cNvPr id="8" name="TextBox 8"/>
          <p:cNvSpPr txBox="1"/>
          <p:nvPr/>
        </p:nvSpPr>
        <p:spPr>
          <a:xfrm>
            <a:off x="2593759" y="3944768"/>
            <a:ext cx="6376758" cy="3949799"/>
          </a:xfrm>
          <a:prstGeom prst="rect">
            <a:avLst/>
          </a:prstGeom>
        </p:spPr>
        <p:txBody>
          <a:bodyPr lIns="0" tIns="0" rIns="0" bIns="0" rtlCol="0" anchor="t">
            <a:spAutoFit/>
          </a:bodyPr>
          <a:lstStyle/>
          <a:p>
            <a:pPr algn="ctr">
              <a:lnSpc>
                <a:spcPts val="2826"/>
              </a:lnSpc>
            </a:pPr>
            <a:r>
              <a:rPr lang="en-US" sz="2800" b="1" dirty="0">
                <a:solidFill>
                  <a:srgbClr val="2D2828"/>
                </a:solidFill>
                <a:latin typeface="Arial" panose="020B0604020202020204" pitchFamily="34" charset="0"/>
                <a:cs typeface="Arial" panose="020B0604020202020204" pitchFamily="34" charset="0"/>
              </a:rPr>
              <a:t>MLB_15.01_07</a:t>
            </a:r>
          </a:p>
          <a:p>
            <a:pPr algn="ctr">
              <a:lnSpc>
                <a:spcPts val="2826"/>
              </a:lnSpc>
            </a:pPr>
            <a:endParaRPr lang="en-US" sz="2800" dirty="0">
              <a:solidFill>
                <a:srgbClr val="2D2828"/>
              </a:solidFill>
              <a:latin typeface="Arial" panose="020B0604020202020204" pitchFamily="34" charset="0"/>
              <a:cs typeface="Arial" panose="020B0604020202020204" pitchFamily="34" charset="0"/>
            </a:endParaRPr>
          </a:p>
          <a:p>
            <a:pPr algn="ctr">
              <a:lnSpc>
                <a:spcPts val="2826"/>
              </a:lnSpc>
            </a:pPr>
            <a:r>
              <a:rPr lang="en-US" sz="2800" dirty="0">
                <a:solidFill>
                  <a:srgbClr val="2D2828"/>
                </a:solidFill>
                <a:latin typeface="Arial" panose="020B0604020202020204" pitchFamily="34" charset="0"/>
                <a:cs typeface="Arial" panose="020B0604020202020204" pitchFamily="34" charset="0"/>
              </a:rPr>
              <a:t>WIJEKOON W.M.M.G.K.P</a:t>
            </a:r>
          </a:p>
          <a:p>
            <a:pPr algn="ctr">
              <a:lnSpc>
                <a:spcPts val="2826"/>
              </a:lnSpc>
            </a:pPr>
            <a:endParaRPr lang="en-US" sz="2800" dirty="0">
              <a:solidFill>
                <a:srgbClr val="2D2828"/>
              </a:solidFill>
              <a:latin typeface="Arial" panose="020B0604020202020204" pitchFamily="34" charset="0"/>
              <a:cs typeface="Arial" panose="020B0604020202020204" pitchFamily="34" charset="0"/>
            </a:endParaRPr>
          </a:p>
          <a:p>
            <a:pPr algn="ctr">
              <a:lnSpc>
                <a:spcPts val="2826"/>
              </a:lnSpc>
            </a:pPr>
            <a:r>
              <a:rPr lang="en-US" sz="2800" dirty="0">
                <a:solidFill>
                  <a:srgbClr val="2D2828"/>
                </a:solidFill>
                <a:latin typeface="Arial" panose="020B0604020202020204" pitchFamily="34" charset="0"/>
                <a:cs typeface="Arial" panose="020B0604020202020204" pitchFamily="34" charset="0"/>
              </a:rPr>
              <a:t>THILAKARATHNE P.L.B.H</a:t>
            </a:r>
          </a:p>
          <a:p>
            <a:pPr algn="ctr">
              <a:lnSpc>
                <a:spcPts val="2826"/>
              </a:lnSpc>
            </a:pPr>
            <a:endParaRPr lang="en-US" sz="2800" dirty="0">
              <a:solidFill>
                <a:srgbClr val="2D2828"/>
              </a:solidFill>
              <a:latin typeface="Arial" panose="020B0604020202020204" pitchFamily="34" charset="0"/>
              <a:cs typeface="Arial" panose="020B0604020202020204" pitchFamily="34" charset="0"/>
            </a:endParaRPr>
          </a:p>
          <a:p>
            <a:pPr algn="ctr">
              <a:lnSpc>
                <a:spcPts val="2826"/>
              </a:lnSpc>
            </a:pPr>
            <a:r>
              <a:rPr lang="en-US" sz="2800" dirty="0">
                <a:solidFill>
                  <a:srgbClr val="2D2828"/>
                </a:solidFill>
                <a:latin typeface="Arial" panose="020B0604020202020204" pitchFamily="34" charset="0"/>
                <a:cs typeface="Arial" panose="020B0604020202020204" pitchFamily="34" charset="0"/>
              </a:rPr>
              <a:t>JAYALATH J.P.R.J</a:t>
            </a:r>
          </a:p>
          <a:p>
            <a:pPr algn="ctr">
              <a:lnSpc>
                <a:spcPts val="2826"/>
              </a:lnSpc>
            </a:pPr>
            <a:endParaRPr lang="en-US" sz="2800" dirty="0">
              <a:solidFill>
                <a:srgbClr val="2D2828"/>
              </a:solidFill>
              <a:latin typeface="Arial" panose="020B0604020202020204" pitchFamily="34" charset="0"/>
              <a:cs typeface="Arial" panose="020B0604020202020204" pitchFamily="34" charset="0"/>
            </a:endParaRPr>
          </a:p>
          <a:p>
            <a:pPr algn="ctr">
              <a:lnSpc>
                <a:spcPts val="2826"/>
              </a:lnSpc>
            </a:pPr>
            <a:r>
              <a:rPr lang="en-US" sz="2800" dirty="0">
                <a:solidFill>
                  <a:srgbClr val="2D2828"/>
                </a:solidFill>
                <a:latin typeface="Arial" panose="020B0604020202020204" pitchFamily="34" charset="0"/>
                <a:cs typeface="Arial" panose="020B0604020202020204" pitchFamily="34" charset="0"/>
              </a:rPr>
              <a:t>PERERA K.C.D</a:t>
            </a:r>
          </a:p>
          <a:p>
            <a:pPr algn="ctr">
              <a:lnSpc>
                <a:spcPts val="2826"/>
              </a:lnSpc>
            </a:pPr>
            <a:endParaRPr lang="en-US" sz="2800" dirty="0">
              <a:solidFill>
                <a:srgbClr val="2D2828"/>
              </a:solidFill>
              <a:latin typeface="Arial" panose="020B0604020202020204" pitchFamily="34" charset="0"/>
              <a:cs typeface="Arial" panose="020B0604020202020204" pitchFamily="34" charset="0"/>
            </a:endParaRPr>
          </a:p>
          <a:p>
            <a:pPr algn="ctr">
              <a:lnSpc>
                <a:spcPts val="2826"/>
              </a:lnSpc>
            </a:pPr>
            <a:r>
              <a:rPr lang="en-US" sz="2800" dirty="0">
                <a:solidFill>
                  <a:srgbClr val="2D2828"/>
                </a:solidFill>
                <a:latin typeface="Arial" panose="020B0604020202020204" pitchFamily="34" charset="0"/>
                <a:cs typeface="Arial" panose="020B0604020202020204" pitchFamily="34" charset="0"/>
              </a:rPr>
              <a:t>HETTIARACHCHI A.N.M</a:t>
            </a:r>
          </a:p>
        </p:txBody>
      </p:sp>
      <p:pic>
        <p:nvPicPr>
          <p:cNvPr id="10" name="Picture 9">
            <a:extLst>
              <a:ext uri="{FF2B5EF4-FFF2-40B4-BE49-F238E27FC236}">
                <a16:creationId xmlns:a16="http://schemas.microsoft.com/office/drawing/2014/main" id="{80105B49-8AD7-4FC6-A425-DB489A8E55E6}"/>
              </a:ext>
            </a:extLst>
          </p:cNvPr>
          <p:cNvPicPr>
            <a:picLocks noChangeAspect="1"/>
          </p:cNvPicPr>
          <p:nvPr/>
        </p:nvPicPr>
        <p:blipFill>
          <a:blip r:embed="rId5"/>
          <a:stretch>
            <a:fillRect/>
          </a:stretch>
        </p:blipFill>
        <p:spPr>
          <a:xfrm>
            <a:off x="10831276" y="2082165"/>
            <a:ext cx="6352712" cy="609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73348" y="5255467"/>
            <a:ext cx="6611286" cy="400283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82991" y="5255467"/>
            <a:ext cx="3631661" cy="4002833"/>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003734" y="5255467"/>
            <a:ext cx="3071265" cy="4002833"/>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94087" y="5255467"/>
            <a:ext cx="1769803" cy="1875514"/>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494087" y="7382786"/>
            <a:ext cx="1769803" cy="1875514"/>
          </a:xfrm>
          <a:prstGeom prst="rect">
            <a:avLst/>
          </a:prstGeom>
        </p:spPr>
      </p:pic>
      <p:pic>
        <p:nvPicPr>
          <p:cNvPr id="8" name="Picture 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22459">
            <a:off x="14311423" y="862227"/>
            <a:ext cx="1792349" cy="1835739"/>
          </a:xfrm>
          <a:prstGeom prst="rect">
            <a:avLst/>
          </a:prstGeom>
        </p:spPr>
      </p:pic>
      <p:sp>
        <p:nvSpPr>
          <p:cNvPr id="9" name="TextBox 9"/>
          <p:cNvSpPr txBox="1"/>
          <p:nvPr/>
        </p:nvSpPr>
        <p:spPr>
          <a:xfrm>
            <a:off x="2883291" y="1465772"/>
            <a:ext cx="12521417" cy="2419465"/>
          </a:xfrm>
          <a:prstGeom prst="rect">
            <a:avLst/>
          </a:prstGeom>
        </p:spPr>
        <p:txBody>
          <a:bodyPr lIns="0" tIns="0" rIns="0" bIns="0" rtlCol="0" anchor="t">
            <a:spAutoFit/>
          </a:bodyPr>
          <a:lstStyle/>
          <a:p>
            <a:pPr algn="ctr">
              <a:lnSpc>
                <a:spcPts val="15833"/>
              </a:lnSpc>
            </a:pPr>
            <a:r>
              <a:rPr lang="en-US" sz="13888">
                <a:solidFill>
                  <a:srgbClr val="4B7CEB"/>
                </a:solidFill>
                <a:latin typeface="Agrandir Medium"/>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05000" y="1350075"/>
            <a:ext cx="4759024" cy="7586850"/>
          </a:xfrm>
          <a:prstGeom prst="rect">
            <a:avLst/>
          </a:prstGeom>
        </p:spPr>
      </p:pic>
      <p:sp>
        <p:nvSpPr>
          <p:cNvPr id="4" name="TextBox 4"/>
          <p:cNvSpPr txBox="1"/>
          <p:nvPr/>
        </p:nvSpPr>
        <p:spPr>
          <a:xfrm>
            <a:off x="8159053" y="2879014"/>
            <a:ext cx="8663989" cy="1069342"/>
          </a:xfrm>
          <a:prstGeom prst="rect">
            <a:avLst/>
          </a:prstGeom>
        </p:spPr>
        <p:txBody>
          <a:bodyPr lIns="0" tIns="0" rIns="0" bIns="0" rtlCol="0" anchor="t">
            <a:spAutoFit/>
          </a:bodyPr>
          <a:lstStyle/>
          <a:p>
            <a:pPr marL="0" lvl="0" indent="0">
              <a:lnSpc>
                <a:spcPts val="5680"/>
              </a:lnSpc>
              <a:spcBef>
                <a:spcPct val="0"/>
              </a:spcBef>
            </a:pPr>
            <a:r>
              <a:rPr lang="en-US" sz="8000" dirty="0">
                <a:solidFill>
                  <a:srgbClr val="000000"/>
                </a:solidFill>
                <a:latin typeface="Agrandir Medium"/>
              </a:rPr>
              <a:t>Introduction</a:t>
            </a:r>
          </a:p>
        </p:txBody>
      </p:sp>
      <p:sp>
        <p:nvSpPr>
          <p:cNvPr id="5" name="TextBox 5"/>
          <p:cNvSpPr txBox="1"/>
          <p:nvPr/>
        </p:nvSpPr>
        <p:spPr>
          <a:xfrm>
            <a:off x="7239000" y="4222826"/>
            <a:ext cx="10210799" cy="3744230"/>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Latha" panose="020B0604020202020204" pitchFamily="34" charset="0"/>
              </a:rPr>
              <a:t>Social media has become an integral part of our lives. It is a way for us to stay connected with friends and family, learn new things, and express ourselves creatively. However, social media can also have a negative impact on our lives. It can be addictive, it can lead to cyberbullying, and it can be a distraction from school and work.</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Latha" panose="020B0604020202020204" pitchFamily="34" charset="0"/>
              </a:rPr>
              <a:t> </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Latha" panose="020B0604020202020204" pitchFamily="34" charset="0"/>
              </a:rPr>
              <a:t>This survey was conducted to learn more about how SLIIT students use social media. The survey found that most students use social media, and that they believe that social media has both positive and negative sides.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5" dur="500"/>
                                        <p:tgtEl>
                                          <p:spTgt spid="5">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953"/>
            <a:ext cx="18288000" cy="10287000"/>
          </a:xfrm>
          <a:prstGeom prst="rect">
            <a:avLst/>
          </a:prstGeom>
        </p:spPr>
      </p:pic>
      <p:grpSp>
        <p:nvGrpSpPr>
          <p:cNvPr id="3" name="Group 3"/>
          <p:cNvGrpSpPr/>
          <p:nvPr/>
        </p:nvGrpSpPr>
        <p:grpSpPr>
          <a:xfrm>
            <a:off x="1276536" y="1485901"/>
            <a:ext cx="15116682" cy="7314524"/>
            <a:chOff x="0" y="0"/>
            <a:chExt cx="3163684" cy="1755571"/>
          </a:xfrm>
        </p:grpSpPr>
        <p:sp>
          <p:nvSpPr>
            <p:cNvPr id="4" name="Freeform 4"/>
            <p:cNvSpPr/>
            <p:nvPr/>
          </p:nvSpPr>
          <p:spPr>
            <a:xfrm>
              <a:off x="0" y="0"/>
              <a:ext cx="3163684" cy="1755571"/>
            </a:xfrm>
            <a:custGeom>
              <a:avLst/>
              <a:gdLst/>
              <a:ahLst/>
              <a:cxnLst/>
              <a:rect l="l" t="t" r="r" b="b"/>
              <a:pathLst>
                <a:path w="3163684" h="1755571">
                  <a:moveTo>
                    <a:pt x="32870" y="0"/>
                  </a:moveTo>
                  <a:lnTo>
                    <a:pt x="3130814" y="0"/>
                  </a:lnTo>
                  <a:cubicBezTo>
                    <a:pt x="3148968" y="0"/>
                    <a:pt x="3163684" y="14716"/>
                    <a:pt x="3163684" y="32870"/>
                  </a:cubicBezTo>
                  <a:lnTo>
                    <a:pt x="3163684" y="1722701"/>
                  </a:lnTo>
                  <a:cubicBezTo>
                    <a:pt x="3163684" y="1731419"/>
                    <a:pt x="3160221" y="1739779"/>
                    <a:pt x="3154057" y="1745944"/>
                  </a:cubicBezTo>
                  <a:cubicBezTo>
                    <a:pt x="3147892" y="1752108"/>
                    <a:pt x="3139532" y="1755571"/>
                    <a:pt x="3130814" y="1755571"/>
                  </a:cubicBezTo>
                  <a:lnTo>
                    <a:pt x="32870" y="1755571"/>
                  </a:lnTo>
                  <a:cubicBezTo>
                    <a:pt x="14716" y="1755571"/>
                    <a:pt x="0" y="1740855"/>
                    <a:pt x="0" y="1722701"/>
                  </a:cubicBezTo>
                  <a:lnTo>
                    <a:pt x="0" y="32870"/>
                  </a:lnTo>
                  <a:cubicBezTo>
                    <a:pt x="0" y="14716"/>
                    <a:pt x="14716" y="0"/>
                    <a:pt x="32870" y="0"/>
                  </a:cubicBezTo>
                  <a:close/>
                </a:path>
              </a:pathLst>
            </a:custGeom>
          </p:spPr>
          <p:style>
            <a:lnRef idx="1">
              <a:schemeClr val="accent4"/>
            </a:lnRef>
            <a:fillRef idx="2">
              <a:schemeClr val="accent4"/>
            </a:fillRef>
            <a:effectRef idx="1">
              <a:schemeClr val="accent4"/>
            </a:effectRef>
            <a:fontRef idx="minor">
              <a:schemeClr val="dk1"/>
            </a:fontRef>
          </p:style>
          <p:txBody>
            <a:bodyPr/>
            <a:lstStyle/>
            <a:p>
              <a:endParaRPr lang="en-US" dirty="0"/>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469550" y="2179698"/>
            <a:ext cx="7906769" cy="823880"/>
          </a:xfrm>
          <a:prstGeom prst="rect">
            <a:avLst/>
          </a:prstGeom>
        </p:spPr>
        <p:txBody>
          <a:bodyPr lIns="0" tIns="0" rIns="0" bIns="0" rtlCol="0" anchor="t">
            <a:spAutoFit/>
          </a:bodyPr>
          <a:lstStyle/>
          <a:p>
            <a:pPr marL="0" lvl="0" indent="0">
              <a:lnSpc>
                <a:spcPts val="5680"/>
              </a:lnSpc>
              <a:spcBef>
                <a:spcPct val="0"/>
              </a:spcBef>
            </a:pPr>
            <a:r>
              <a:rPr lang="en-US" sz="8000" dirty="0">
                <a:solidFill>
                  <a:srgbClr val="2E2E2E"/>
                </a:solidFill>
                <a:latin typeface="Agrandir Medium"/>
              </a:rPr>
              <a:t>     </a:t>
            </a:r>
            <a:r>
              <a:rPr lang="en-US" sz="8000" dirty="0">
                <a:solidFill>
                  <a:srgbClr val="2E2E2E"/>
                </a:solidFill>
                <a:latin typeface="Arial" panose="020B0604020202020204" pitchFamily="34" charset="0"/>
                <a:cs typeface="Arial" panose="020B0604020202020204" pitchFamily="34" charset="0"/>
              </a:rPr>
              <a:t>Content</a:t>
            </a:r>
          </a:p>
        </p:txBody>
      </p:sp>
      <p:sp>
        <p:nvSpPr>
          <p:cNvPr id="17" name="TextBox 17"/>
          <p:cNvSpPr txBox="1"/>
          <p:nvPr/>
        </p:nvSpPr>
        <p:spPr>
          <a:xfrm>
            <a:off x="1894782" y="4131068"/>
            <a:ext cx="7504397" cy="3590727"/>
          </a:xfrm>
          <a:prstGeom prst="rect">
            <a:avLst/>
          </a:prstGeom>
        </p:spPr>
        <p:txBody>
          <a:bodyPr lIns="0" tIns="0" rIns="0" bIns="0" rtlCol="0" anchor="t">
            <a:spAutoFit/>
          </a:bodyPr>
          <a:lstStyle/>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What is Social media….?</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Fact on Social media…!</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Popular Social Media application.?</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Effect of Social media on SLIIT student youth.!</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Positive and negative effects of social media use</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To use social Media what we will do..?</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Conclusion</a:t>
            </a:r>
          </a:p>
          <a:p>
            <a:pPr marL="342900" indent="-342900">
              <a:lnSpc>
                <a:spcPts val="2800"/>
              </a:lnSpc>
              <a:spcBef>
                <a:spcPct val="0"/>
              </a:spcBef>
              <a:buFont typeface="Wingdings" panose="05000000000000000000" pitchFamily="2" charset="2"/>
              <a:buChar char="q"/>
            </a:pPr>
            <a:r>
              <a:rPr lang="en-US" sz="2800" dirty="0">
                <a:solidFill>
                  <a:srgbClr val="2E2E2E"/>
                </a:solidFill>
                <a:latin typeface="Arial" panose="020B0604020202020204" pitchFamily="34" charset="0"/>
                <a:cs typeface="Arial" panose="020B0604020202020204" pitchFamily="34" charset="0"/>
              </a:rPr>
              <a:t>References</a:t>
            </a:r>
          </a:p>
        </p:txBody>
      </p:sp>
      <p:pic>
        <p:nvPicPr>
          <p:cNvPr id="18" name="Picture 17">
            <a:extLst>
              <a:ext uri="{FF2B5EF4-FFF2-40B4-BE49-F238E27FC236}">
                <a16:creationId xmlns:a16="http://schemas.microsoft.com/office/drawing/2014/main" id="{470825B1-6D61-405B-A8A3-BD24D1B0F405}"/>
              </a:ext>
            </a:extLst>
          </p:cNvPr>
          <p:cNvPicPr>
            <a:picLocks noChangeAspect="1"/>
          </p:cNvPicPr>
          <p:nvPr/>
        </p:nvPicPr>
        <p:blipFill>
          <a:blip r:embed="rId3"/>
          <a:stretch>
            <a:fillRect/>
          </a:stretch>
        </p:blipFill>
        <p:spPr>
          <a:xfrm>
            <a:off x="9376319" y="2763203"/>
            <a:ext cx="5406481" cy="4971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4" dur="500"/>
                                        <p:tgtEl>
                                          <p:spTgt spid="17">
                                            <p:txEl>
                                              <p:pRg st="0" end="0"/>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17" dur="500"/>
                                        <p:tgtEl>
                                          <p:spTgt spid="17">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20" dur="500"/>
                                        <p:tgtEl>
                                          <p:spTgt spid="17">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23" dur="500"/>
                                        <p:tgtEl>
                                          <p:spTgt spid="17">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26" dur="500"/>
                                        <p:tgtEl>
                                          <p:spTgt spid="17">
                                            <p:txEl>
                                              <p:pRg st="4" end="4"/>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animEffect transition="in" filter="randombar(horizontal)">
                                      <p:cBhvr>
                                        <p:cTn id="29" dur="500"/>
                                        <p:tgtEl>
                                          <p:spTgt spid="17">
                                            <p:txEl>
                                              <p:pRg st="5" end="5"/>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32" dur="500"/>
                                        <p:tgtEl>
                                          <p:spTgt spid="17">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7">
                                            <p:txEl>
                                              <p:pRg st="7" end="7"/>
                                            </p:txEl>
                                          </p:spTgt>
                                        </p:tgtEl>
                                        <p:attrNameLst>
                                          <p:attrName>style.visibility</p:attrName>
                                        </p:attrNameLst>
                                      </p:cBhvr>
                                      <p:to>
                                        <p:strVal val="visible"/>
                                      </p:to>
                                    </p:set>
                                    <p:animEffect transition="in" filter="randombar(horizontal)">
                                      <p:cBhvr>
                                        <p:cTn id="35"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620" y="0"/>
            <a:ext cx="18288000" cy="10287000"/>
          </a:xfrm>
          <a:prstGeom prst="rect">
            <a:avLst/>
          </a:prstGeom>
        </p:spPr>
      </p:pic>
      <p:sp>
        <p:nvSpPr>
          <p:cNvPr id="3" name="AutoShape 3"/>
          <p:cNvSpPr/>
          <p:nvPr/>
        </p:nvSpPr>
        <p:spPr>
          <a:xfrm>
            <a:off x="0" y="3331011"/>
            <a:ext cx="18288000" cy="1"/>
          </a:xfrm>
          <a:prstGeom prst="line">
            <a:avLst/>
          </a:prstGeom>
          <a:ln w="28575" cap="flat">
            <a:solidFill>
              <a:srgbClr val="555555"/>
            </a:solidFill>
            <a:prstDash val="solid"/>
            <a:headEnd type="none" w="sm" len="sm"/>
            <a:tailEnd type="none" w="sm" len="sm"/>
          </a:ln>
        </p:spPr>
      </p:sp>
      <p:grpSp>
        <p:nvGrpSpPr>
          <p:cNvPr id="4" name="Group 4"/>
          <p:cNvGrpSpPr/>
          <p:nvPr/>
        </p:nvGrpSpPr>
        <p:grpSpPr>
          <a:xfrm>
            <a:off x="13411200" y="3121952"/>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4B7CEB"/>
            </a:solidFill>
          </p:spPr>
        </p:sp>
        <p:sp>
          <p:nvSpPr>
            <p:cNvPr id="6" name="TextBox 6"/>
            <p:cNvSpPr txBox="1"/>
            <p:nvPr/>
          </p:nvSpPr>
          <p:spPr>
            <a:xfrm>
              <a:off x="127000" y="146050"/>
              <a:ext cx="558800" cy="539750"/>
            </a:xfrm>
            <a:prstGeom prst="rect">
              <a:avLst/>
            </a:prstGeom>
          </p:spPr>
          <p:txBody>
            <a:bodyPr lIns="50800" tIns="50800" rIns="50800" bIns="50800" rtlCol="0" anchor="ctr"/>
            <a:lstStyle/>
            <a:p>
              <a:pPr algn="ctr">
                <a:lnSpc>
                  <a:spcPts val="2266"/>
                </a:lnSpc>
              </a:pPr>
              <a:endParaRPr/>
            </a:p>
          </p:txBody>
        </p:sp>
      </p:grpSp>
      <p:grpSp>
        <p:nvGrpSpPr>
          <p:cNvPr id="7" name="Group 7"/>
          <p:cNvGrpSpPr/>
          <p:nvPr/>
        </p:nvGrpSpPr>
        <p:grpSpPr>
          <a:xfrm>
            <a:off x="10157880" y="3121952"/>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BA51"/>
            </a:solidFill>
          </p:spPr>
        </p:sp>
        <p:sp>
          <p:nvSpPr>
            <p:cNvPr id="9" name="TextBox 9"/>
            <p:cNvSpPr txBox="1"/>
            <p:nvPr/>
          </p:nvSpPr>
          <p:spPr>
            <a:xfrm>
              <a:off x="127000" y="146050"/>
              <a:ext cx="558800" cy="539750"/>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5943600" y="3154678"/>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A7AAC"/>
            </a:solidFill>
            <a:ln>
              <a:noFill/>
            </a:ln>
          </p:spPr>
        </p:sp>
        <p:sp>
          <p:nvSpPr>
            <p:cNvPr id="12" name="TextBox 12"/>
            <p:cNvSpPr txBox="1"/>
            <p:nvPr/>
          </p:nvSpPr>
          <p:spPr>
            <a:xfrm>
              <a:off x="127000" y="146050"/>
              <a:ext cx="558800" cy="539750"/>
            </a:xfrm>
            <a:prstGeom prst="rect">
              <a:avLst/>
            </a:prstGeom>
          </p:spPr>
          <p:txBody>
            <a:bodyPr lIns="50800" tIns="50800" rIns="50800" bIns="50800" rtlCol="0" anchor="ctr"/>
            <a:lstStyle/>
            <a:p>
              <a:pPr marL="0" lvl="0" indent="0" algn="ctr">
                <a:lnSpc>
                  <a:spcPts val="2266"/>
                </a:lnSpc>
                <a:spcBef>
                  <a:spcPct val="0"/>
                </a:spcBef>
              </a:pPr>
              <a:endParaRPr/>
            </a:p>
          </p:txBody>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45128" y="2176417"/>
            <a:ext cx="1213496" cy="96952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545657" y="2200352"/>
            <a:ext cx="1222427" cy="921650"/>
          </a:xfrm>
          <a:prstGeom prst="rect">
            <a:avLst/>
          </a:prstGeom>
        </p:spPr>
      </p:pic>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467478" y="2150830"/>
            <a:ext cx="1213496" cy="995108"/>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399448" y="2114230"/>
            <a:ext cx="1136219" cy="1040448"/>
          </a:xfrm>
          <a:prstGeom prst="rect">
            <a:avLst/>
          </a:prstGeom>
        </p:spPr>
      </p:pic>
      <p:sp>
        <p:nvSpPr>
          <p:cNvPr id="20" name="TextBox 20"/>
          <p:cNvSpPr txBox="1"/>
          <p:nvPr/>
        </p:nvSpPr>
        <p:spPr>
          <a:xfrm>
            <a:off x="3371437" y="1242265"/>
            <a:ext cx="11545127" cy="781752"/>
          </a:xfrm>
          <a:prstGeom prst="rect">
            <a:avLst/>
          </a:prstGeom>
        </p:spPr>
        <p:txBody>
          <a:bodyPr lIns="0" tIns="0" rIns="0" bIns="0" rtlCol="0" anchor="t">
            <a:spAutoFit/>
          </a:bodyPr>
          <a:lstStyle/>
          <a:p>
            <a:pPr marL="0" lvl="0" indent="0" algn="ctr">
              <a:lnSpc>
                <a:spcPts val="5680"/>
              </a:lnSpc>
              <a:spcBef>
                <a:spcPct val="0"/>
              </a:spcBef>
            </a:pPr>
            <a:r>
              <a:rPr lang="en-US" sz="8000" dirty="0">
                <a:solidFill>
                  <a:srgbClr val="4B7CEB"/>
                </a:solidFill>
                <a:latin typeface="Arial" panose="020B0604020202020204" pitchFamily="34" charset="0"/>
                <a:cs typeface="Arial" panose="020B0604020202020204" pitchFamily="34" charset="0"/>
              </a:rPr>
              <a:t>What is Social Media…?</a:t>
            </a:r>
          </a:p>
        </p:txBody>
      </p:sp>
      <p:sp>
        <p:nvSpPr>
          <p:cNvPr id="30" name="TextBox 29">
            <a:extLst>
              <a:ext uri="{FF2B5EF4-FFF2-40B4-BE49-F238E27FC236}">
                <a16:creationId xmlns:a16="http://schemas.microsoft.com/office/drawing/2014/main" id="{F18E3E27-5B3C-4EBC-8C58-6A0AA53157E6}"/>
              </a:ext>
            </a:extLst>
          </p:cNvPr>
          <p:cNvSpPr txBox="1"/>
          <p:nvPr/>
        </p:nvSpPr>
        <p:spPr>
          <a:xfrm>
            <a:off x="2133600" y="4452932"/>
            <a:ext cx="14173200" cy="6871689"/>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v"/>
            </a:pPr>
            <a:r>
              <a:rPr lang="en-US" sz="2800" dirty="0">
                <a:effectLst/>
                <a:latin typeface="Arial" panose="020B0604020202020204" pitchFamily="34" charset="0"/>
                <a:ea typeface="Calibri" panose="020F0502020204030204" pitchFamily="34" charset="0"/>
                <a:cs typeface="Arial" panose="020B0604020202020204" pitchFamily="34" charset="0"/>
              </a:rPr>
              <a:t>Social media refer to interaction among people in which they create share and or   exchange information and </a:t>
            </a:r>
            <a:r>
              <a:rPr lang="en-US" sz="2800" dirty="0">
                <a:latin typeface="Arial" panose="020B0604020202020204" pitchFamily="34" charset="0"/>
                <a:ea typeface="Calibri" panose="020F0502020204030204" pitchFamily="34" charset="0"/>
                <a:cs typeface="Arial" panose="020B0604020202020204" pitchFamily="34" charset="0"/>
              </a:rPr>
              <a:t>i</a:t>
            </a:r>
            <a:r>
              <a:rPr lang="en-US" sz="2800" dirty="0">
                <a:effectLst/>
                <a:latin typeface="Arial" panose="020B0604020202020204" pitchFamily="34" charset="0"/>
                <a:ea typeface="Calibri" panose="020F0502020204030204" pitchFamily="34" charset="0"/>
                <a:cs typeface="Arial" panose="020B0604020202020204" pitchFamily="34" charset="0"/>
              </a:rPr>
              <a:t>deas in virtual communities and network.</a:t>
            </a:r>
          </a:p>
          <a:p>
            <a:pPr marR="0">
              <a:lnSpc>
                <a:spcPct val="107000"/>
              </a:lnSpc>
              <a:spcBef>
                <a:spcPts val="0"/>
              </a:spcBef>
              <a:spcAft>
                <a:spcPts val="80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“Social” -  Refer to instinctual needs human have to connect with other humans.</a:t>
            </a:r>
          </a:p>
          <a:p>
            <a:pPr marL="285750" marR="0" indent="-285750">
              <a:lnSpc>
                <a:spcPct val="107000"/>
              </a:lnSpc>
              <a:spcBef>
                <a:spcPts val="0"/>
              </a:spcBef>
              <a:spcAft>
                <a:spcPts val="800"/>
              </a:spcAft>
              <a:buFont typeface="Wingdings" panose="05000000000000000000" pitchFamily="2" charset="2"/>
              <a:buChar char="v"/>
            </a:pPr>
            <a:endParaRPr lang="en-US" sz="2800" dirty="0">
              <a:latin typeface="Arial" panose="020B060402020202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r>
              <a:rPr lang="en-US" sz="2800" dirty="0">
                <a:latin typeface="Arial" panose="020B0604020202020204" pitchFamily="34" charset="0"/>
                <a:ea typeface="Calibri" panose="020F0502020204030204" pitchFamily="34" charset="0"/>
                <a:cs typeface="Arial" panose="020B0604020202020204" pitchFamily="34" charset="0"/>
              </a:rPr>
              <a:t>  “Media” – What human use to make connection with other humans.</a:t>
            </a:r>
          </a:p>
          <a:p>
            <a:pPr marL="285750" marR="0" indent="-285750">
              <a:lnSpc>
                <a:spcPct val="107000"/>
              </a:lnSpc>
              <a:spcBef>
                <a:spcPts val="0"/>
              </a:spcBef>
              <a:spcAft>
                <a:spcPts val="800"/>
              </a:spcAft>
              <a:buFont typeface="Wingdings" panose="05000000000000000000" pitchFamily="2" charset="2"/>
              <a:buChar char="v"/>
            </a:pPr>
            <a:endParaRPr lang="en-US" sz="2800" dirty="0">
              <a:latin typeface="Arial" panose="020B060402020202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v"/>
            </a:pPr>
            <a:r>
              <a:rPr lang="en-US" sz="2800" dirty="0">
                <a:latin typeface="Arial" panose="020B0604020202020204" pitchFamily="34" charset="0"/>
                <a:ea typeface="Calibri" panose="020F0502020204030204" pitchFamily="34" charset="0"/>
                <a:cs typeface="Arial" panose="020B0604020202020204" pitchFamily="34" charset="0"/>
              </a:rPr>
              <a:t> “ Social Media”  - Social Media use for social interaction.</a:t>
            </a:r>
          </a:p>
          <a:p>
            <a:pPr marR="0">
              <a:lnSpc>
                <a:spcPct val="107000"/>
              </a:lnSpc>
              <a:spcBef>
                <a:spcPts val="0"/>
              </a:spcBef>
              <a:spcAft>
                <a:spcPts val="800"/>
              </a:spcAft>
            </a:pPr>
            <a:endParaRPr lang="en-US" sz="2800" dirty="0">
              <a:latin typeface="Arial" panose="020B060402020202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v"/>
            </a:pPr>
            <a:endParaRPr lang="en-US" sz="2800" dirty="0">
              <a:latin typeface="Arial" panose="020B060402020202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v"/>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 calcmode="lin" valueType="num">
                                      <p:cBhvr>
                                        <p:cTn id="7" dur="10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0">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 calcmode="lin" valueType="num">
                                      <p:cBhvr>
                                        <p:cTn id="13" dur="1000" fill="hold"/>
                                        <p:tgtEl>
                                          <p:spTgt spid="30">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30">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30">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30">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anim calcmode="lin" valueType="num">
                                      <p:cBhvr>
                                        <p:cTn id="19" dur="1000" fill="hold"/>
                                        <p:tgtEl>
                                          <p:spTgt spid="30">
                                            <p:txEl>
                                              <p:pRg st="4" end="4"/>
                                            </p:txEl>
                                          </p:spTgt>
                                        </p:tgtEl>
                                        <p:attrNameLst>
                                          <p:attrName>ppt_w</p:attrName>
                                        </p:attrNameLst>
                                      </p:cBhvr>
                                      <p:tavLst>
                                        <p:tav tm="0">
                                          <p:val>
                                            <p:fltVal val="0"/>
                                          </p:val>
                                        </p:tav>
                                        <p:tav tm="100000">
                                          <p:val>
                                            <p:strVal val="#ppt_w"/>
                                          </p:val>
                                        </p:tav>
                                      </p:tavLst>
                                    </p:anim>
                                    <p:anim calcmode="lin" valueType="num">
                                      <p:cBhvr>
                                        <p:cTn id="20" dur="1000" fill="hold"/>
                                        <p:tgtEl>
                                          <p:spTgt spid="30">
                                            <p:txEl>
                                              <p:pRg st="4" end="4"/>
                                            </p:txEl>
                                          </p:spTgt>
                                        </p:tgtEl>
                                        <p:attrNameLst>
                                          <p:attrName>ppt_h</p:attrName>
                                        </p:attrNameLst>
                                      </p:cBhvr>
                                      <p:tavLst>
                                        <p:tav tm="0">
                                          <p:val>
                                            <p:fltVal val="0"/>
                                          </p:val>
                                        </p:tav>
                                        <p:tav tm="100000">
                                          <p:val>
                                            <p:strVal val="#ppt_h"/>
                                          </p:val>
                                        </p:tav>
                                      </p:tavLst>
                                    </p:anim>
                                    <p:anim calcmode="lin" valueType="num">
                                      <p:cBhvr>
                                        <p:cTn id="21" dur="1000" fill="hold"/>
                                        <p:tgtEl>
                                          <p:spTgt spid="30">
                                            <p:txEl>
                                              <p:pRg st="4" end="4"/>
                                            </p:txEl>
                                          </p:spTgt>
                                        </p:tgtEl>
                                        <p:attrNameLst>
                                          <p:attrName>style.rotation</p:attrName>
                                        </p:attrNameLst>
                                      </p:cBhvr>
                                      <p:tavLst>
                                        <p:tav tm="0">
                                          <p:val>
                                            <p:fltVal val="90"/>
                                          </p:val>
                                        </p:tav>
                                        <p:tav tm="100000">
                                          <p:val>
                                            <p:fltVal val="0"/>
                                          </p:val>
                                        </p:tav>
                                      </p:tavLst>
                                    </p:anim>
                                    <p:animEffect transition="in" filter="fade">
                                      <p:cBhvr>
                                        <p:cTn id="22" dur="1000"/>
                                        <p:tgtEl>
                                          <p:spTgt spid="30">
                                            <p:txEl>
                                              <p:pRg st="4" end="4"/>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0">
                                            <p:txEl>
                                              <p:pRg st="6" end="6"/>
                                            </p:txEl>
                                          </p:spTgt>
                                        </p:tgtEl>
                                        <p:attrNameLst>
                                          <p:attrName>style.visibility</p:attrName>
                                        </p:attrNameLst>
                                      </p:cBhvr>
                                      <p:to>
                                        <p:strVal val="visible"/>
                                      </p:to>
                                    </p:set>
                                    <p:anim calcmode="lin" valueType="num">
                                      <p:cBhvr>
                                        <p:cTn id="25" dur="1000" fill="hold"/>
                                        <p:tgtEl>
                                          <p:spTgt spid="30">
                                            <p:txEl>
                                              <p:pRg st="6" end="6"/>
                                            </p:txEl>
                                          </p:spTgt>
                                        </p:tgtEl>
                                        <p:attrNameLst>
                                          <p:attrName>ppt_w</p:attrName>
                                        </p:attrNameLst>
                                      </p:cBhvr>
                                      <p:tavLst>
                                        <p:tav tm="0">
                                          <p:val>
                                            <p:fltVal val="0"/>
                                          </p:val>
                                        </p:tav>
                                        <p:tav tm="100000">
                                          <p:val>
                                            <p:strVal val="#ppt_w"/>
                                          </p:val>
                                        </p:tav>
                                      </p:tavLst>
                                    </p:anim>
                                    <p:anim calcmode="lin" valueType="num">
                                      <p:cBhvr>
                                        <p:cTn id="26" dur="1000" fill="hold"/>
                                        <p:tgtEl>
                                          <p:spTgt spid="30">
                                            <p:txEl>
                                              <p:pRg st="6" end="6"/>
                                            </p:txEl>
                                          </p:spTgt>
                                        </p:tgtEl>
                                        <p:attrNameLst>
                                          <p:attrName>ppt_h</p:attrName>
                                        </p:attrNameLst>
                                      </p:cBhvr>
                                      <p:tavLst>
                                        <p:tav tm="0">
                                          <p:val>
                                            <p:fltVal val="0"/>
                                          </p:val>
                                        </p:tav>
                                        <p:tav tm="100000">
                                          <p:val>
                                            <p:strVal val="#ppt_h"/>
                                          </p:val>
                                        </p:tav>
                                      </p:tavLst>
                                    </p:anim>
                                    <p:anim calcmode="lin" valueType="num">
                                      <p:cBhvr>
                                        <p:cTn id="27" dur="1000" fill="hold"/>
                                        <p:tgtEl>
                                          <p:spTgt spid="30">
                                            <p:txEl>
                                              <p:pRg st="6" end="6"/>
                                            </p:txEl>
                                          </p:spTgt>
                                        </p:tgtEl>
                                        <p:attrNameLst>
                                          <p:attrName>style.rotation</p:attrName>
                                        </p:attrNameLst>
                                      </p:cBhvr>
                                      <p:tavLst>
                                        <p:tav tm="0">
                                          <p:val>
                                            <p:fltVal val="90"/>
                                          </p:val>
                                        </p:tav>
                                        <p:tav tm="100000">
                                          <p:val>
                                            <p:fltVal val="0"/>
                                          </p:val>
                                        </p:tav>
                                      </p:tavLst>
                                    </p:anim>
                                    <p:animEffect transition="in" filter="fade">
                                      <p:cBhvr>
                                        <p:cTn id="28" dur="10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5720"/>
            <a:ext cx="18288000" cy="10287000"/>
          </a:xfrm>
          <a:prstGeom prst="rect">
            <a:avLst/>
          </a:prstGeom>
        </p:spPr>
      </p:pic>
      <p:grpSp>
        <p:nvGrpSpPr>
          <p:cNvPr id="3" name="Group 3"/>
          <p:cNvGrpSpPr/>
          <p:nvPr/>
        </p:nvGrpSpPr>
        <p:grpSpPr>
          <a:xfrm>
            <a:off x="1295400" y="3014416"/>
            <a:ext cx="7380319" cy="1568663"/>
            <a:chOff x="-1338761" y="0"/>
            <a:chExt cx="2151561" cy="812800"/>
          </a:xfrm>
        </p:grpSpPr>
        <p:sp>
          <p:nvSpPr>
            <p:cNvPr id="4" name="Freeform 4"/>
            <p:cNvSpPr/>
            <p:nvPr/>
          </p:nvSpPr>
          <p:spPr>
            <a:xfrm>
              <a:off x="-1338761" y="0"/>
              <a:ext cx="2151561"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606DEA"/>
            </a:solidFill>
          </p:spPr>
        </p:sp>
        <p:sp>
          <p:nvSpPr>
            <p:cNvPr id="5" name="TextBox 5"/>
            <p:cNvSpPr txBox="1"/>
            <p:nvPr/>
          </p:nvSpPr>
          <p:spPr>
            <a:xfrm>
              <a:off x="-1338761" y="76200"/>
              <a:ext cx="2151561" cy="736600"/>
            </a:xfrm>
            <a:prstGeom prst="rect">
              <a:avLst/>
            </a:prstGeom>
          </p:spPr>
          <p:txBody>
            <a:bodyPr lIns="50800" tIns="50800" rIns="50800" bIns="50800" rtlCol="0" anchor="ctr"/>
            <a:lstStyle/>
            <a:p>
              <a:pPr algn="ctr">
                <a:lnSpc>
                  <a:spcPts val="6180"/>
                </a:lnSpc>
              </a:pPr>
              <a:r>
                <a:rPr lang="en-US" sz="2800" spc="426" dirty="0">
                  <a:solidFill>
                    <a:srgbClr val="FFFFFF"/>
                  </a:solidFill>
                  <a:latin typeface="Arimo Bold"/>
                </a:rPr>
                <a:t>Total population 7.9 billions</a:t>
              </a:r>
            </a:p>
          </p:txBody>
        </p:sp>
      </p:grpSp>
      <p:grpSp>
        <p:nvGrpSpPr>
          <p:cNvPr id="9" name="Group 9"/>
          <p:cNvGrpSpPr/>
          <p:nvPr/>
        </p:nvGrpSpPr>
        <p:grpSpPr>
          <a:xfrm>
            <a:off x="9829800" y="3014417"/>
            <a:ext cx="7162800" cy="1637628"/>
            <a:chOff x="-2004390" y="0"/>
            <a:chExt cx="2817190" cy="812800"/>
          </a:xfrm>
        </p:grpSpPr>
        <p:sp>
          <p:nvSpPr>
            <p:cNvPr id="10" name="Freeform 10"/>
            <p:cNvSpPr/>
            <p:nvPr/>
          </p:nvSpPr>
          <p:spPr>
            <a:xfrm>
              <a:off x="-1948808" y="0"/>
              <a:ext cx="2761608"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FFBA51"/>
            </a:solidFill>
          </p:spPr>
          <p:txBody>
            <a:bodyPr/>
            <a:lstStyle/>
            <a:p>
              <a:endParaRPr lang="en-US" dirty="0"/>
            </a:p>
          </p:txBody>
        </p:sp>
        <p:sp>
          <p:nvSpPr>
            <p:cNvPr id="11" name="TextBox 11"/>
            <p:cNvSpPr txBox="1"/>
            <p:nvPr/>
          </p:nvSpPr>
          <p:spPr>
            <a:xfrm>
              <a:off x="-2004390" y="76200"/>
              <a:ext cx="2817190" cy="584535"/>
            </a:xfrm>
            <a:prstGeom prst="rect">
              <a:avLst/>
            </a:prstGeom>
          </p:spPr>
          <p:txBody>
            <a:bodyPr lIns="50800" tIns="50800" rIns="50800" bIns="50800" rtlCol="0" anchor="ctr"/>
            <a:lstStyle/>
            <a:p>
              <a:pPr algn="ctr">
                <a:lnSpc>
                  <a:spcPts val="6180"/>
                </a:lnSpc>
              </a:pPr>
              <a:r>
                <a:rPr lang="en-US" sz="2800" spc="426" dirty="0">
                  <a:solidFill>
                    <a:srgbClr val="FFFFFF"/>
                  </a:solidFill>
                  <a:latin typeface="Arimo Bold"/>
                </a:rPr>
                <a:t>Total Social Media users 4.234 billions</a:t>
              </a:r>
            </a:p>
          </p:txBody>
        </p:sp>
      </p:grpSp>
      <p:grpSp>
        <p:nvGrpSpPr>
          <p:cNvPr id="12" name="Group 12"/>
          <p:cNvGrpSpPr/>
          <p:nvPr/>
        </p:nvGrpSpPr>
        <p:grpSpPr>
          <a:xfrm>
            <a:off x="1338577" y="5143499"/>
            <a:ext cx="6934201" cy="3863927"/>
            <a:chOff x="-66245" y="0"/>
            <a:chExt cx="1235606" cy="963885"/>
          </a:xfrm>
        </p:grpSpPr>
        <p:sp>
          <p:nvSpPr>
            <p:cNvPr id="13" name="Freeform 13"/>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606DEA"/>
            </a:solidFill>
          </p:spPr>
        </p:sp>
        <p:sp>
          <p:nvSpPr>
            <p:cNvPr id="14" name="TextBox 14"/>
            <p:cNvSpPr txBox="1"/>
            <p:nvPr/>
          </p:nvSpPr>
          <p:spPr>
            <a:xfrm>
              <a:off x="-66245" y="19050"/>
              <a:ext cx="879045" cy="793750"/>
            </a:xfrm>
            <a:prstGeom prst="rect">
              <a:avLst/>
            </a:prstGeom>
          </p:spPr>
          <p:txBody>
            <a:bodyPr lIns="50800" tIns="50800" rIns="50800" bIns="50800" rtlCol="0" anchor="ctr"/>
            <a:lstStyle/>
            <a:p>
              <a:pPr algn="ctr">
                <a:lnSpc>
                  <a:spcPts val="2266"/>
                </a:lnSpc>
              </a:pPr>
              <a:endParaRPr/>
            </a:p>
          </p:txBody>
        </p:sp>
      </p:grpSp>
      <p:sp>
        <p:nvSpPr>
          <p:cNvPr id="15" name="TextBox 15"/>
          <p:cNvSpPr txBox="1"/>
          <p:nvPr/>
        </p:nvSpPr>
        <p:spPr>
          <a:xfrm>
            <a:off x="1342417" y="1284051"/>
            <a:ext cx="15878783" cy="653320"/>
          </a:xfrm>
          <a:prstGeom prst="rect">
            <a:avLst/>
          </a:prstGeom>
        </p:spPr>
        <p:txBody>
          <a:bodyPr wrap="square" lIns="0" tIns="0" rIns="0" bIns="0" rtlCol="0" anchor="t">
            <a:spAutoFit/>
          </a:bodyPr>
          <a:lstStyle/>
          <a:p>
            <a:pPr marL="0" lvl="0" indent="0"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Fact on Social Media in the World..?</a:t>
            </a:r>
          </a:p>
        </p:txBody>
      </p:sp>
      <p:grpSp>
        <p:nvGrpSpPr>
          <p:cNvPr id="20" name="Group 20"/>
          <p:cNvGrpSpPr/>
          <p:nvPr/>
        </p:nvGrpSpPr>
        <p:grpSpPr>
          <a:xfrm>
            <a:off x="10038083" y="5143499"/>
            <a:ext cx="6878317" cy="3820009"/>
            <a:chOff x="0" y="0"/>
            <a:chExt cx="1169361" cy="963885"/>
          </a:xfrm>
        </p:grpSpPr>
        <p:sp>
          <p:nvSpPr>
            <p:cNvPr id="21" name="Freeform 21"/>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FFBA51"/>
            </a:solidFill>
          </p:spPr>
        </p:sp>
        <p:sp>
          <p:nvSpPr>
            <p:cNvPr id="22" name="TextBox 22"/>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pic>
        <p:nvPicPr>
          <p:cNvPr id="27" name="Picture 26">
            <a:extLst>
              <a:ext uri="{FF2B5EF4-FFF2-40B4-BE49-F238E27FC236}">
                <a16:creationId xmlns:a16="http://schemas.microsoft.com/office/drawing/2014/main" id="{D064E757-BF9F-4516-8E91-06380ED7E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5143499"/>
            <a:ext cx="7162800" cy="3863927"/>
          </a:xfrm>
          <a:prstGeom prst="rect">
            <a:avLst/>
          </a:prstGeom>
        </p:spPr>
      </p:pic>
      <p:pic>
        <p:nvPicPr>
          <p:cNvPr id="28" name="Picture 27">
            <a:extLst>
              <a:ext uri="{FF2B5EF4-FFF2-40B4-BE49-F238E27FC236}">
                <a16:creationId xmlns:a16="http://schemas.microsoft.com/office/drawing/2014/main" id="{BC82B59D-36A2-4D56-9AB2-510444538938}"/>
              </a:ext>
            </a:extLst>
          </p:cNvPr>
          <p:cNvPicPr>
            <a:picLocks noChangeAspect="1"/>
          </p:cNvPicPr>
          <p:nvPr/>
        </p:nvPicPr>
        <p:blipFill>
          <a:blip r:embed="rId4"/>
          <a:stretch>
            <a:fillRect/>
          </a:stretch>
        </p:blipFill>
        <p:spPr>
          <a:xfrm>
            <a:off x="10038084" y="5143499"/>
            <a:ext cx="6878316" cy="3820009"/>
          </a:xfrm>
          <a:prstGeom prst="rect">
            <a:avLst/>
          </a:prstGeom>
        </p:spPr>
      </p:pic>
    </p:spTree>
    <p:extLst>
      <p:ext uri="{BB962C8B-B14F-4D97-AF65-F5344CB8AC3E}">
        <p14:creationId xmlns:p14="http://schemas.microsoft.com/office/powerpoint/2010/main" val="297860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circle(in)">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circle(in)">
                                      <p:cBhvr>
                                        <p:cTn id="2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5720"/>
            <a:ext cx="18288000" cy="10287000"/>
          </a:xfrm>
          <a:prstGeom prst="rect">
            <a:avLst/>
          </a:prstGeom>
        </p:spPr>
      </p:pic>
      <p:grpSp>
        <p:nvGrpSpPr>
          <p:cNvPr id="3" name="Group 3"/>
          <p:cNvGrpSpPr/>
          <p:nvPr/>
        </p:nvGrpSpPr>
        <p:grpSpPr>
          <a:xfrm>
            <a:off x="1295400" y="2945452"/>
            <a:ext cx="7380319" cy="1637628"/>
            <a:chOff x="-1338761" y="0"/>
            <a:chExt cx="2151561" cy="812800"/>
          </a:xfrm>
        </p:grpSpPr>
        <p:sp>
          <p:nvSpPr>
            <p:cNvPr id="4" name="Freeform 4"/>
            <p:cNvSpPr/>
            <p:nvPr/>
          </p:nvSpPr>
          <p:spPr>
            <a:xfrm>
              <a:off x="-1338761" y="0"/>
              <a:ext cx="2151561"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606DEA"/>
            </a:solidFill>
          </p:spPr>
        </p:sp>
        <p:sp>
          <p:nvSpPr>
            <p:cNvPr id="5" name="TextBox 5"/>
            <p:cNvSpPr txBox="1"/>
            <p:nvPr/>
          </p:nvSpPr>
          <p:spPr>
            <a:xfrm>
              <a:off x="-1338761" y="76200"/>
              <a:ext cx="2151561" cy="736600"/>
            </a:xfrm>
            <a:prstGeom prst="rect">
              <a:avLst/>
            </a:prstGeom>
          </p:spPr>
          <p:txBody>
            <a:bodyPr lIns="50800" tIns="50800" rIns="50800" bIns="50800" rtlCol="0" anchor="ctr"/>
            <a:lstStyle/>
            <a:p>
              <a:pPr algn="ctr">
                <a:lnSpc>
                  <a:spcPts val="6180"/>
                </a:lnSpc>
              </a:pPr>
              <a:r>
                <a:rPr lang="en-US" sz="2800" spc="426" dirty="0">
                  <a:solidFill>
                    <a:srgbClr val="FFFFFF"/>
                  </a:solidFill>
                  <a:latin typeface="Arimo Bold"/>
                </a:rPr>
                <a:t>Total Undergraduate Students-9000+</a:t>
              </a:r>
            </a:p>
          </p:txBody>
        </p:sp>
      </p:grpSp>
      <p:grpSp>
        <p:nvGrpSpPr>
          <p:cNvPr id="9" name="Group 9"/>
          <p:cNvGrpSpPr/>
          <p:nvPr/>
        </p:nvGrpSpPr>
        <p:grpSpPr>
          <a:xfrm>
            <a:off x="9852660" y="3014417"/>
            <a:ext cx="7162800" cy="1637628"/>
            <a:chOff x="-1995399" y="0"/>
            <a:chExt cx="2817190" cy="812800"/>
          </a:xfrm>
        </p:grpSpPr>
        <p:sp>
          <p:nvSpPr>
            <p:cNvPr id="10" name="Freeform 10"/>
            <p:cNvSpPr/>
            <p:nvPr/>
          </p:nvSpPr>
          <p:spPr>
            <a:xfrm>
              <a:off x="-1948808" y="0"/>
              <a:ext cx="2761608" cy="812800"/>
            </a:xfrm>
            <a:custGeom>
              <a:avLst/>
              <a:gdLst/>
              <a:ahLst/>
              <a:cxnLst/>
              <a:rect l="l" t="t" r="r" b="b"/>
              <a:pathLst>
                <a:path w="812800" h="812800">
                  <a:moveTo>
                    <a:pt x="112566" y="0"/>
                  </a:moveTo>
                  <a:lnTo>
                    <a:pt x="700234" y="0"/>
                  </a:lnTo>
                  <a:cubicBezTo>
                    <a:pt x="762403" y="0"/>
                    <a:pt x="812800" y="50397"/>
                    <a:pt x="812800" y="112566"/>
                  </a:cubicBezTo>
                  <a:lnTo>
                    <a:pt x="812800" y="700234"/>
                  </a:lnTo>
                  <a:cubicBezTo>
                    <a:pt x="812800" y="762403"/>
                    <a:pt x="762403" y="812800"/>
                    <a:pt x="700234" y="812800"/>
                  </a:cubicBezTo>
                  <a:lnTo>
                    <a:pt x="112566" y="812800"/>
                  </a:lnTo>
                  <a:cubicBezTo>
                    <a:pt x="50397" y="812800"/>
                    <a:pt x="0" y="762403"/>
                    <a:pt x="0" y="700234"/>
                  </a:cubicBezTo>
                  <a:lnTo>
                    <a:pt x="0" y="112566"/>
                  </a:lnTo>
                  <a:cubicBezTo>
                    <a:pt x="0" y="50397"/>
                    <a:pt x="50397" y="0"/>
                    <a:pt x="112566" y="0"/>
                  </a:cubicBezTo>
                  <a:close/>
                </a:path>
              </a:pathLst>
            </a:custGeom>
            <a:solidFill>
              <a:srgbClr val="FFBA51"/>
            </a:solidFill>
          </p:spPr>
          <p:txBody>
            <a:bodyPr/>
            <a:lstStyle/>
            <a:p>
              <a:endParaRPr lang="en-US" dirty="0"/>
            </a:p>
          </p:txBody>
        </p:sp>
        <p:sp>
          <p:nvSpPr>
            <p:cNvPr id="11" name="TextBox 11"/>
            <p:cNvSpPr txBox="1"/>
            <p:nvPr/>
          </p:nvSpPr>
          <p:spPr>
            <a:xfrm>
              <a:off x="-1995399" y="57959"/>
              <a:ext cx="2817190" cy="584535"/>
            </a:xfrm>
            <a:prstGeom prst="rect">
              <a:avLst/>
            </a:prstGeom>
          </p:spPr>
          <p:txBody>
            <a:bodyPr lIns="50800" tIns="50800" rIns="50800" bIns="50800" rtlCol="0" anchor="ctr"/>
            <a:lstStyle/>
            <a:p>
              <a:pPr algn="ctr">
                <a:lnSpc>
                  <a:spcPts val="6180"/>
                </a:lnSpc>
              </a:pPr>
              <a:r>
                <a:rPr lang="en-US" sz="2800" spc="426" dirty="0">
                  <a:solidFill>
                    <a:srgbClr val="FFFFFF"/>
                  </a:solidFill>
                  <a:latin typeface="Arimo Bold"/>
                </a:rPr>
                <a:t>Social Media users in SLIIT  98%</a:t>
              </a:r>
            </a:p>
          </p:txBody>
        </p:sp>
      </p:grpSp>
      <p:grpSp>
        <p:nvGrpSpPr>
          <p:cNvPr id="12" name="Group 12"/>
          <p:cNvGrpSpPr/>
          <p:nvPr/>
        </p:nvGrpSpPr>
        <p:grpSpPr>
          <a:xfrm>
            <a:off x="1338577" y="5143499"/>
            <a:ext cx="6934201" cy="3863927"/>
            <a:chOff x="-66245" y="0"/>
            <a:chExt cx="1235606" cy="963885"/>
          </a:xfrm>
        </p:grpSpPr>
        <p:sp>
          <p:nvSpPr>
            <p:cNvPr id="13" name="Freeform 13"/>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606DEA"/>
            </a:solidFill>
          </p:spPr>
        </p:sp>
        <p:sp>
          <p:nvSpPr>
            <p:cNvPr id="14" name="TextBox 14"/>
            <p:cNvSpPr txBox="1"/>
            <p:nvPr/>
          </p:nvSpPr>
          <p:spPr>
            <a:xfrm>
              <a:off x="-66245" y="19050"/>
              <a:ext cx="879045" cy="793750"/>
            </a:xfrm>
            <a:prstGeom prst="rect">
              <a:avLst/>
            </a:prstGeom>
          </p:spPr>
          <p:txBody>
            <a:bodyPr lIns="50800" tIns="50800" rIns="50800" bIns="50800" rtlCol="0" anchor="ctr"/>
            <a:lstStyle/>
            <a:p>
              <a:pPr algn="ctr">
                <a:lnSpc>
                  <a:spcPts val="2266"/>
                </a:lnSpc>
              </a:pPr>
              <a:endParaRPr/>
            </a:p>
          </p:txBody>
        </p:sp>
      </p:grpSp>
      <p:sp>
        <p:nvSpPr>
          <p:cNvPr id="15" name="TextBox 15"/>
          <p:cNvSpPr txBox="1"/>
          <p:nvPr/>
        </p:nvSpPr>
        <p:spPr>
          <a:xfrm>
            <a:off x="1371599" y="1323491"/>
            <a:ext cx="15849601" cy="658450"/>
          </a:xfrm>
          <a:prstGeom prst="rect">
            <a:avLst/>
          </a:prstGeom>
        </p:spPr>
        <p:txBody>
          <a:bodyPr wrap="square" lIns="0" tIns="0" rIns="0" bIns="0" rtlCol="0" anchor="t">
            <a:spAutoFit/>
          </a:bodyPr>
          <a:lstStyle/>
          <a:p>
            <a:pPr marL="0" lvl="0" indent="0"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Fact on Social Media in SLIIT</a:t>
            </a:r>
          </a:p>
        </p:txBody>
      </p:sp>
      <p:grpSp>
        <p:nvGrpSpPr>
          <p:cNvPr id="20" name="Group 20"/>
          <p:cNvGrpSpPr/>
          <p:nvPr/>
        </p:nvGrpSpPr>
        <p:grpSpPr>
          <a:xfrm>
            <a:off x="10038083" y="5143499"/>
            <a:ext cx="6878317" cy="3820009"/>
            <a:chOff x="0" y="0"/>
            <a:chExt cx="1169361" cy="963885"/>
          </a:xfrm>
        </p:grpSpPr>
        <p:sp>
          <p:nvSpPr>
            <p:cNvPr id="21" name="Freeform 21"/>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solidFill>
              <a:srgbClr val="FFBA51"/>
            </a:solidFill>
          </p:spPr>
        </p:sp>
        <p:sp>
          <p:nvSpPr>
            <p:cNvPr id="22" name="TextBox 22"/>
            <p:cNvSpPr txBox="1"/>
            <p:nvPr/>
          </p:nvSpPr>
          <p:spPr>
            <a:xfrm>
              <a:off x="0" y="19050"/>
              <a:ext cx="812800" cy="793750"/>
            </a:xfrm>
            <a:prstGeom prst="rect">
              <a:avLst/>
            </a:prstGeom>
          </p:spPr>
          <p:txBody>
            <a:bodyPr lIns="50800" tIns="50800" rIns="50800" bIns="50800" rtlCol="0" anchor="ctr"/>
            <a:lstStyle/>
            <a:p>
              <a:pPr algn="ctr">
                <a:lnSpc>
                  <a:spcPts val="2266"/>
                </a:lnSpc>
              </a:pPr>
              <a:endParaRPr/>
            </a:p>
          </p:txBody>
        </p:sp>
      </p:grpSp>
      <p:pic>
        <p:nvPicPr>
          <p:cNvPr id="6" name="Picture 5">
            <a:extLst>
              <a:ext uri="{FF2B5EF4-FFF2-40B4-BE49-F238E27FC236}">
                <a16:creationId xmlns:a16="http://schemas.microsoft.com/office/drawing/2014/main" id="{449B24AB-A8F1-48E2-964D-34EFD5F49B77}"/>
              </a:ext>
            </a:extLst>
          </p:cNvPr>
          <p:cNvPicPr>
            <a:picLocks noChangeAspect="1"/>
          </p:cNvPicPr>
          <p:nvPr/>
        </p:nvPicPr>
        <p:blipFill>
          <a:blip r:embed="rId3"/>
          <a:stretch>
            <a:fillRect/>
          </a:stretch>
        </p:blipFill>
        <p:spPr>
          <a:xfrm>
            <a:off x="1295399" y="5143498"/>
            <a:ext cx="7162800" cy="3863927"/>
          </a:xfrm>
          <a:prstGeom prst="rect">
            <a:avLst/>
          </a:prstGeom>
        </p:spPr>
      </p:pic>
      <p:pic>
        <p:nvPicPr>
          <p:cNvPr id="7" name="Picture 6">
            <a:extLst>
              <a:ext uri="{FF2B5EF4-FFF2-40B4-BE49-F238E27FC236}">
                <a16:creationId xmlns:a16="http://schemas.microsoft.com/office/drawing/2014/main" id="{C10DE1F0-AC8E-4B8A-8D04-511E7BB21CA7}"/>
              </a:ext>
            </a:extLst>
          </p:cNvPr>
          <p:cNvPicPr>
            <a:picLocks noChangeAspect="1"/>
          </p:cNvPicPr>
          <p:nvPr/>
        </p:nvPicPr>
        <p:blipFill>
          <a:blip r:embed="rId4"/>
          <a:stretch>
            <a:fillRect/>
          </a:stretch>
        </p:blipFill>
        <p:spPr>
          <a:xfrm>
            <a:off x="10038083" y="5117682"/>
            <a:ext cx="6878316" cy="3820009"/>
          </a:xfrm>
          <a:prstGeom prst="rect">
            <a:avLst/>
          </a:prstGeom>
        </p:spPr>
      </p:pic>
    </p:spTree>
    <p:extLst>
      <p:ext uri="{BB962C8B-B14F-4D97-AF65-F5344CB8AC3E}">
        <p14:creationId xmlns:p14="http://schemas.microsoft.com/office/powerpoint/2010/main" val="254472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15" name="TextBox 15"/>
          <p:cNvSpPr txBox="1"/>
          <p:nvPr/>
        </p:nvSpPr>
        <p:spPr>
          <a:xfrm>
            <a:off x="1371599" y="1323491"/>
            <a:ext cx="15849601" cy="658450"/>
          </a:xfrm>
          <a:prstGeom prst="rect">
            <a:avLst/>
          </a:prstGeom>
        </p:spPr>
        <p:txBody>
          <a:bodyPr wrap="square" lIns="0" tIns="0" rIns="0" bIns="0" rtlCol="0" anchor="t">
            <a:spAutoFit/>
          </a:bodyPr>
          <a:lstStyle/>
          <a:p>
            <a:pPr marL="0" lvl="0" indent="0" algn="ctr">
              <a:lnSpc>
                <a:spcPts val="5680"/>
              </a:lnSpc>
              <a:spcBef>
                <a:spcPct val="0"/>
              </a:spcBef>
            </a:pPr>
            <a:r>
              <a:rPr lang="en-US" sz="3600" dirty="0">
                <a:solidFill>
                  <a:srgbClr val="2D2828"/>
                </a:solidFill>
                <a:latin typeface="Arial" panose="020B0604020202020204" pitchFamily="34" charset="0"/>
                <a:cs typeface="Arial" panose="020B0604020202020204" pitchFamily="34" charset="0"/>
              </a:rPr>
              <a:t> Fact on Social Media in SLIIT</a:t>
            </a:r>
          </a:p>
        </p:txBody>
      </p:sp>
      <p:sp>
        <p:nvSpPr>
          <p:cNvPr id="23" name="TextBox 7">
            <a:extLst>
              <a:ext uri="{FF2B5EF4-FFF2-40B4-BE49-F238E27FC236}">
                <a16:creationId xmlns:a16="http://schemas.microsoft.com/office/drawing/2014/main" id="{834E09A1-660B-43E4-BBEA-864828DB57AA}"/>
              </a:ext>
            </a:extLst>
          </p:cNvPr>
          <p:cNvSpPr txBox="1"/>
          <p:nvPr/>
        </p:nvSpPr>
        <p:spPr>
          <a:xfrm>
            <a:off x="1904999" y="2020041"/>
            <a:ext cx="14782800" cy="348429"/>
          </a:xfrm>
          <a:prstGeom prst="rect">
            <a:avLst/>
          </a:prstGeom>
        </p:spPr>
        <p:txBody>
          <a:bodyPr wrap="square" lIns="0" tIns="0" rIns="0" bIns="0" rtlCol="0" anchor="t">
            <a:spAutoFit/>
          </a:bodyPr>
          <a:lstStyle/>
          <a:p>
            <a:pPr algn="ctr">
              <a:lnSpc>
                <a:spcPts val="2700"/>
              </a:lnSpc>
            </a:pPr>
            <a:r>
              <a:rPr lang="en-US" sz="2800" spc="120" dirty="0">
                <a:solidFill>
                  <a:schemeClr val="tx2">
                    <a:lumMod val="50000"/>
                  </a:schemeClr>
                </a:solidFill>
                <a:latin typeface="Montserrat Bold"/>
              </a:rPr>
              <a:t>Use of Social Media in Sri Lanka Institute of Information Technology</a:t>
            </a:r>
          </a:p>
        </p:txBody>
      </p:sp>
      <p:sp>
        <p:nvSpPr>
          <p:cNvPr id="24" name="TextBox 7">
            <a:extLst>
              <a:ext uri="{FF2B5EF4-FFF2-40B4-BE49-F238E27FC236}">
                <a16:creationId xmlns:a16="http://schemas.microsoft.com/office/drawing/2014/main" id="{C317C6A7-3107-4D57-9EF6-70D05B822D86}"/>
              </a:ext>
            </a:extLst>
          </p:cNvPr>
          <p:cNvSpPr txBox="1"/>
          <p:nvPr/>
        </p:nvSpPr>
        <p:spPr>
          <a:xfrm>
            <a:off x="3276600" y="2914490"/>
            <a:ext cx="11658600" cy="348429"/>
          </a:xfrm>
          <a:prstGeom prst="rect">
            <a:avLst/>
          </a:prstGeom>
        </p:spPr>
        <p:txBody>
          <a:bodyPr wrap="square" lIns="0" tIns="0" rIns="0" bIns="0" rtlCol="0" anchor="t">
            <a:spAutoFit/>
          </a:bodyPr>
          <a:lstStyle/>
          <a:p>
            <a:pPr algn="ctr">
              <a:lnSpc>
                <a:spcPts val="2700"/>
              </a:lnSpc>
            </a:pPr>
            <a:r>
              <a:rPr lang="en-US" sz="2400" b="1" spc="120" dirty="0">
                <a:solidFill>
                  <a:srgbClr val="7030A0"/>
                </a:solidFill>
                <a:latin typeface="Arial" panose="020B0604020202020204" pitchFamily="34" charset="0"/>
                <a:cs typeface="Arial" panose="020B0604020202020204" pitchFamily="34" charset="0"/>
              </a:rPr>
              <a:t>Social media usage behavior of SLIIT in relation to our survey</a:t>
            </a:r>
          </a:p>
        </p:txBody>
      </p:sp>
      <p:pic>
        <p:nvPicPr>
          <p:cNvPr id="25" name="Picture 4" descr="Forms response chart. Question title: Gender?. Number of responses: 75 responses.">
            <a:extLst>
              <a:ext uri="{FF2B5EF4-FFF2-40B4-BE49-F238E27FC236}">
                <a16:creationId xmlns:a16="http://schemas.microsoft.com/office/drawing/2014/main" id="{F678A934-06F4-4423-902D-FFA0452C96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67" t="23262" r="21999" b="8407"/>
          <a:stretch/>
        </p:blipFill>
        <p:spPr bwMode="auto">
          <a:xfrm>
            <a:off x="1623060" y="3808939"/>
            <a:ext cx="10035540" cy="525780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12">
            <a:extLst>
              <a:ext uri="{FF2B5EF4-FFF2-40B4-BE49-F238E27FC236}">
                <a16:creationId xmlns:a16="http://schemas.microsoft.com/office/drawing/2014/main" id="{90295D2C-08D7-4F70-9A25-0B4AEDA78F3F}"/>
              </a:ext>
            </a:extLst>
          </p:cNvPr>
          <p:cNvGrpSpPr/>
          <p:nvPr/>
        </p:nvGrpSpPr>
        <p:grpSpPr>
          <a:xfrm>
            <a:off x="12725400" y="4689805"/>
            <a:ext cx="4810759" cy="3275859"/>
            <a:chOff x="0" y="0"/>
            <a:chExt cx="1169361" cy="963885"/>
          </a:xfrm>
          <a:solidFill>
            <a:schemeClr val="accent2">
              <a:lumMod val="20000"/>
              <a:lumOff val="80000"/>
            </a:schemeClr>
          </a:solidFill>
        </p:grpSpPr>
        <p:sp>
          <p:nvSpPr>
            <p:cNvPr id="27" name="Freeform 13">
              <a:extLst>
                <a:ext uri="{FF2B5EF4-FFF2-40B4-BE49-F238E27FC236}">
                  <a16:creationId xmlns:a16="http://schemas.microsoft.com/office/drawing/2014/main" id="{831DA53E-23A9-45A7-BE5F-6B98544B6042}"/>
                </a:ext>
              </a:extLst>
            </p:cNvPr>
            <p:cNvSpPr/>
            <p:nvPr/>
          </p:nvSpPr>
          <p:spPr>
            <a:xfrm>
              <a:off x="0" y="0"/>
              <a:ext cx="1169361" cy="963885"/>
            </a:xfrm>
            <a:custGeom>
              <a:avLst/>
              <a:gdLst/>
              <a:ahLst/>
              <a:cxnLst/>
              <a:rect l="l" t="t" r="r" b="b"/>
              <a:pathLst>
                <a:path w="1169361" h="963885">
                  <a:moveTo>
                    <a:pt x="34874" y="0"/>
                  </a:moveTo>
                  <a:lnTo>
                    <a:pt x="1134487" y="0"/>
                  </a:lnTo>
                  <a:cubicBezTo>
                    <a:pt x="1143736" y="0"/>
                    <a:pt x="1152606" y="3674"/>
                    <a:pt x="1159146" y="10214"/>
                  </a:cubicBezTo>
                  <a:cubicBezTo>
                    <a:pt x="1165687" y="16755"/>
                    <a:pt x="1169361" y="25625"/>
                    <a:pt x="1169361" y="34874"/>
                  </a:cubicBezTo>
                  <a:lnTo>
                    <a:pt x="1169361" y="929011"/>
                  </a:lnTo>
                  <a:cubicBezTo>
                    <a:pt x="1169361" y="938260"/>
                    <a:pt x="1165687" y="947130"/>
                    <a:pt x="1159146" y="953671"/>
                  </a:cubicBezTo>
                  <a:cubicBezTo>
                    <a:pt x="1152606" y="960211"/>
                    <a:pt x="1143736" y="963885"/>
                    <a:pt x="1134487" y="963885"/>
                  </a:cubicBezTo>
                  <a:lnTo>
                    <a:pt x="34874" y="963885"/>
                  </a:lnTo>
                  <a:cubicBezTo>
                    <a:pt x="25625" y="963885"/>
                    <a:pt x="16755" y="960211"/>
                    <a:pt x="10214" y="953671"/>
                  </a:cubicBezTo>
                  <a:cubicBezTo>
                    <a:pt x="3674" y="947130"/>
                    <a:pt x="0" y="938260"/>
                    <a:pt x="0" y="929011"/>
                  </a:cubicBezTo>
                  <a:lnTo>
                    <a:pt x="0" y="34874"/>
                  </a:lnTo>
                  <a:cubicBezTo>
                    <a:pt x="0" y="25625"/>
                    <a:pt x="3674" y="16755"/>
                    <a:pt x="10214" y="10214"/>
                  </a:cubicBezTo>
                  <a:cubicBezTo>
                    <a:pt x="16755" y="3674"/>
                    <a:pt x="25625" y="0"/>
                    <a:pt x="34874" y="0"/>
                  </a:cubicBezTo>
                  <a:close/>
                </a:path>
              </a:pathLst>
            </a:custGeom>
            <a:grpFill/>
          </p:spPr>
        </p:sp>
        <p:sp>
          <p:nvSpPr>
            <p:cNvPr id="28" name="TextBox 14">
              <a:extLst>
                <a:ext uri="{FF2B5EF4-FFF2-40B4-BE49-F238E27FC236}">
                  <a16:creationId xmlns:a16="http://schemas.microsoft.com/office/drawing/2014/main" id="{65D851AB-E6D0-4D56-AD5B-775A30398835}"/>
                </a:ext>
              </a:extLst>
            </p:cNvPr>
            <p:cNvSpPr txBox="1"/>
            <p:nvPr/>
          </p:nvSpPr>
          <p:spPr>
            <a:xfrm>
              <a:off x="58035" y="19050"/>
              <a:ext cx="1037237" cy="926046"/>
            </a:xfrm>
            <a:prstGeom prst="rect">
              <a:avLst/>
            </a:prstGeom>
            <a:grpFill/>
          </p:spPr>
          <p:txBody>
            <a:bodyPr lIns="50800" tIns="50800" rIns="50800" bIns="50800" rtlCol="0" anchor="ctr"/>
            <a:lstStyle/>
            <a:p>
              <a:pPr algn="ctr">
                <a:lnSpc>
                  <a:spcPts val="2266"/>
                </a:lnSpc>
              </a:pPr>
              <a:r>
                <a:rPr lang="en-US" sz="2800" dirty="0">
                  <a:latin typeface="Arial" panose="020B0604020202020204" pitchFamily="34" charset="0"/>
                  <a:cs typeface="Arial" panose="020B0604020202020204" pitchFamily="34" charset="0"/>
                </a:rPr>
                <a:t>According to our sample,</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almost 60% male</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students</a:t>
              </a:r>
            </a:p>
            <a:p>
              <a:pPr algn="ctr">
                <a:lnSpc>
                  <a:spcPts val="2266"/>
                </a:lnSpc>
              </a:pPr>
              <a:endParaRPr lang="en-US" sz="2800" dirty="0">
                <a:latin typeface="Arial" panose="020B0604020202020204" pitchFamily="34" charset="0"/>
                <a:cs typeface="Arial" panose="020B0604020202020204" pitchFamily="34" charset="0"/>
              </a:endParaRPr>
            </a:p>
            <a:p>
              <a:pPr algn="ctr">
                <a:lnSpc>
                  <a:spcPts val="2266"/>
                </a:lnSpc>
              </a:pPr>
              <a:r>
                <a:rPr lang="en-US" sz="2800" dirty="0">
                  <a:latin typeface="Arial" panose="020B0604020202020204" pitchFamily="34" charset="0"/>
                  <a:cs typeface="Arial" panose="020B0604020202020204" pitchFamily="34" charset="0"/>
                </a:rPr>
                <a:t> use social media</a:t>
              </a:r>
              <a:endParaRPr sz="2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3382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4" name="Freeform 4"/>
          <p:cNvSpPr/>
          <p:nvPr/>
        </p:nvSpPr>
        <p:spPr>
          <a:xfrm>
            <a:off x="914400" y="1231318"/>
            <a:ext cx="16687800" cy="7620000"/>
          </a:xfrm>
          <a:custGeom>
            <a:avLst/>
            <a:gdLst/>
            <a:ahLst/>
            <a:cxnLst/>
            <a:rect l="l" t="t" r="r" b="b"/>
            <a:pathLst>
              <a:path w="3653199" h="1755571">
                <a:moveTo>
                  <a:pt x="28466" y="0"/>
                </a:moveTo>
                <a:lnTo>
                  <a:pt x="3624734" y="0"/>
                </a:lnTo>
                <a:cubicBezTo>
                  <a:pt x="3640455" y="0"/>
                  <a:pt x="3653199" y="12744"/>
                  <a:pt x="3653199" y="28466"/>
                </a:cubicBezTo>
                <a:lnTo>
                  <a:pt x="3653199" y="1727105"/>
                </a:lnTo>
                <a:cubicBezTo>
                  <a:pt x="3653199" y="1742827"/>
                  <a:pt x="3640455" y="1755571"/>
                  <a:pt x="3624734" y="1755571"/>
                </a:cubicBezTo>
                <a:lnTo>
                  <a:pt x="28466" y="1755571"/>
                </a:lnTo>
                <a:cubicBezTo>
                  <a:pt x="12744" y="1755571"/>
                  <a:pt x="0" y="1742827"/>
                  <a:pt x="0" y="1727105"/>
                </a:cubicBezTo>
                <a:lnTo>
                  <a:pt x="0" y="28466"/>
                </a:lnTo>
                <a:cubicBezTo>
                  <a:pt x="0" y="12744"/>
                  <a:pt x="12744" y="0"/>
                  <a:pt x="28466" y="0"/>
                </a:cubicBezTo>
                <a:close/>
              </a:path>
            </a:pathLst>
          </a:custGeom>
          <a:solidFill>
            <a:schemeClr val="accent2">
              <a:lumMod val="40000"/>
              <a:lumOff val="60000"/>
            </a:schemeClr>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5800" y="1143000"/>
            <a:ext cx="814323" cy="7796636"/>
          </a:xfrm>
          <a:prstGeom prst="rect">
            <a:avLst/>
          </a:prstGeom>
        </p:spPr>
      </p:pic>
      <p:sp>
        <p:nvSpPr>
          <p:cNvPr id="8" name="TextBox 8"/>
          <p:cNvSpPr txBox="1"/>
          <p:nvPr/>
        </p:nvSpPr>
        <p:spPr>
          <a:xfrm>
            <a:off x="1447800" y="0"/>
            <a:ext cx="13487400" cy="696922"/>
          </a:xfrm>
          <a:prstGeom prst="rect">
            <a:avLst/>
          </a:prstGeom>
        </p:spPr>
        <p:txBody>
          <a:bodyPr wrap="square" lIns="0" tIns="0" rIns="0" bIns="0" rtlCol="0" anchor="t">
            <a:spAutoFit/>
          </a:bodyPr>
          <a:lstStyle/>
          <a:p>
            <a:pPr marL="0" lvl="0" indent="0" algn="ctr">
              <a:lnSpc>
                <a:spcPts val="6100"/>
              </a:lnSpc>
              <a:spcBef>
                <a:spcPct val="0"/>
              </a:spcBef>
            </a:pPr>
            <a:r>
              <a:rPr lang="en-US" sz="2800" dirty="0">
                <a:solidFill>
                  <a:srgbClr val="FFFFFF"/>
                </a:solidFill>
                <a:latin typeface="Agrandir Medium"/>
              </a:rPr>
              <a:t>                           </a:t>
            </a:r>
            <a:r>
              <a:rPr lang="en-US" sz="3200" b="1" dirty="0">
                <a:solidFill>
                  <a:schemeClr val="bg2">
                    <a:lumMod val="10000"/>
                  </a:schemeClr>
                </a:solidFill>
                <a:latin typeface="Agrandir Medium"/>
              </a:rPr>
              <a:t>Popular Social Media Applications</a:t>
            </a:r>
            <a:endParaRPr lang="en-US" sz="3200" b="1" u="none" dirty="0">
              <a:solidFill>
                <a:schemeClr val="bg2">
                  <a:lumMod val="10000"/>
                </a:schemeClr>
              </a:solidFill>
              <a:latin typeface="Agrandir Medium"/>
            </a:endParaRPr>
          </a:p>
        </p:txBody>
      </p:sp>
      <p:pic>
        <p:nvPicPr>
          <p:cNvPr id="3074" name="Picture 2">
            <a:extLst>
              <a:ext uri="{FF2B5EF4-FFF2-40B4-BE49-F238E27FC236}">
                <a16:creationId xmlns:a16="http://schemas.microsoft.com/office/drawing/2014/main" id="{485950CD-A359-44EC-9BC9-9DCEBDD01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89" b="13333"/>
          <a:stretch/>
        </p:blipFill>
        <p:spPr bwMode="auto">
          <a:xfrm>
            <a:off x="10993136" y="1917118"/>
            <a:ext cx="6151864" cy="6248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5B8D66-EDCE-45A1-B261-D347A8872C0A}"/>
              </a:ext>
            </a:extLst>
          </p:cNvPr>
          <p:cNvPicPr>
            <a:picLocks noChangeAspect="1"/>
          </p:cNvPicPr>
          <p:nvPr/>
        </p:nvPicPr>
        <p:blipFill rotWithShape="1">
          <a:blip r:embed="rId6">
            <a:extLst>
              <a:ext uri="{28A0092B-C50C-407E-A947-70E740481C1C}">
                <a14:useLocalDpi xmlns:a14="http://schemas.microsoft.com/office/drawing/2010/main" val="0"/>
              </a:ext>
            </a:extLst>
          </a:blip>
          <a:srcRect t="13653" b="8219"/>
          <a:stretch/>
        </p:blipFill>
        <p:spPr>
          <a:xfrm>
            <a:off x="1766823" y="1928240"/>
            <a:ext cx="9226313" cy="3215260"/>
          </a:xfrm>
          <a:prstGeom prst="rect">
            <a:avLst/>
          </a:prstGeom>
        </p:spPr>
      </p:pic>
      <p:pic>
        <p:nvPicPr>
          <p:cNvPr id="13" name="Picture 12">
            <a:extLst>
              <a:ext uri="{FF2B5EF4-FFF2-40B4-BE49-F238E27FC236}">
                <a16:creationId xmlns:a16="http://schemas.microsoft.com/office/drawing/2014/main" id="{168A5A6B-E670-4E6E-91E4-AE09C47158D9}"/>
              </a:ext>
            </a:extLst>
          </p:cNvPr>
          <p:cNvPicPr>
            <a:picLocks noChangeAspect="1"/>
          </p:cNvPicPr>
          <p:nvPr/>
        </p:nvPicPr>
        <p:blipFill rotWithShape="1">
          <a:blip r:embed="rId7"/>
          <a:srcRect t="34762" r="-666"/>
          <a:stretch/>
        </p:blipFill>
        <p:spPr>
          <a:xfrm>
            <a:off x="1766823" y="5041318"/>
            <a:ext cx="9264413" cy="3124200"/>
          </a:xfrm>
          <a:prstGeom prst="rect">
            <a:avLst/>
          </a:prstGeom>
        </p:spPr>
      </p:pic>
    </p:spTree>
    <p:extLst>
      <p:ext uri="{BB962C8B-B14F-4D97-AF65-F5344CB8AC3E}">
        <p14:creationId xmlns:p14="http://schemas.microsoft.com/office/powerpoint/2010/main" val="2241846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896</Words>
  <Application>Microsoft Office PowerPoint</Application>
  <PresentationFormat>Custom</PresentationFormat>
  <Paragraphs>211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Agrandir Medium</vt:lpstr>
      <vt:lpstr>Calibri</vt:lpstr>
      <vt:lpstr>Arial</vt:lpstr>
      <vt:lpstr>Wingdings</vt:lpstr>
      <vt:lpstr>Montserrat Bold</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Dark Red Creative Illustrated Business Marketing Plant Presentation</dc:title>
  <dc:creator>GKP WIJEKOON</dc:creator>
  <cp:lastModifiedBy>WIJEKOON W.M.M.G.K.P it22575562</cp:lastModifiedBy>
  <cp:revision>42</cp:revision>
  <dcterms:created xsi:type="dcterms:W3CDTF">2006-08-16T00:00:00Z</dcterms:created>
  <dcterms:modified xsi:type="dcterms:W3CDTF">2023-05-23T04:37:21Z</dcterms:modified>
  <dc:identifier>DAFjOQHL8LY</dc:identifier>
</cp:coreProperties>
</file>